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24" r:id="rId1"/>
  </p:sldMasterIdLst>
  <p:sldIdLst>
    <p:sldId id="256" r:id="rId2"/>
    <p:sldId id="257" r:id="rId3"/>
    <p:sldId id="258" r:id="rId4"/>
    <p:sldId id="270" r:id="rId5"/>
    <p:sldId id="262" r:id="rId6"/>
    <p:sldId id="267" r:id="rId7"/>
    <p:sldId id="266" r:id="rId8"/>
    <p:sldId id="268" r:id="rId9"/>
    <p:sldId id="271" r:id="rId10"/>
    <p:sldId id="272" r:id="rId11"/>
    <p:sldId id="273" r:id="rId12"/>
    <p:sldId id="274" r:id="rId13"/>
    <p:sldId id="275" r:id="rId14"/>
    <p:sldId id="269" r:id="rId15"/>
    <p:sldId id="277" r:id="rId16"/>
    <p:sldId id="276" r:id="rId17"/>
    <p:sldId id="278" r:id="rId18"/>
    <p:sldId id="279" r:id="rId19"/>
    <p:sldId id="280" r:id="rId20"/>
    <p:sldId id="281" r:id="rId21"/>
    <p:sldId id="264" r:id="rId22"/>
    <p:sldId id="265" r:id="rId23"/>
    <p:sldId id="282" r:id="rId24"/>
    <p:sldId id="283" r:id="rId25"/>
    <p:sldId id="294" r:id="rId26"/>
    <p:sldId id="260" r:id="rId27"/>
    <p:sldId id="290" r:id="rId28"/>
    <p:sldId id="286" r:id="rId29"/>
    <p:sldId id="284" r:id="rId30"/>
    <p:sldId id="292" r:id="rId31"/>
    <p:sldId id="291" r:id="rId32"/>
    <p:sldId id="285" r:id="rId33"/>
    <p:sldId id="293" r:id="rId34"/>
    <p:sldId id="287" r:id="rId35"/>
    <p:sldId id="288" r:id="rId36"/>
    <p:sldId id="289" r:id="rId37"/>
    <p:sldId id="295" r:id="rId38"/>
    <p:sldId id="296" r:id="rId39"/>
    <p:sldId id="297" r:id="rId40"/>
    <p:sldId id="298" r:id="rId4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5" d="100"/>
          <a:sy n="65" d="100"/>
        </p:scale>
        <p:origin x="72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9CBF63-8610-4D24-947F-9D5438318DA0}" type="doc">
      <dgm:prSet loTypeId="urn:microsoft.com/office/officeart/2008/layout/VerticalCurvedList" loCatId="list" qsTypeId="urn:microsoft.com/office/officeart/2005/8/quickstyle/simple1" qsCatId="simple" csTypeId="urn:microsoft.com/office/officeart/2005/8/colors/colorful2" csCatId="colorful" phldr="1"/>
      <dgm:spPr/>
      <dgm:t>
        <a:bodyPr/>
        <a:lstStyle/>
        <a:p>
          <a:endParaRPr lang="ru-RU"/>
        </a:p>
      </dgm:t>
    </dgm:pt>
    <dgm:pt modelId="{BD89C944-AB43-4BFD-AC79-FB4A4602531A}">
      <dgm:prSet phldrT="[Текст]"/>
      <dgm:spPr/>
      <dgm:t>
        <a:bodyPr/>
        <a:lstStyle/>
        <a:p>
          <a:r>
            <a:rPr lang="kk-KZ" dirty="0" smtClean="0"/>
            <a:t>Қоғамдық мүдделерді білдіру</a:t>
          </a:r>
          <a:endParaRPr lang="ru-RU" dirty="0"/>
        </a:p>
      </dgm:t>
    </dgm:pt>
    <dgm:pt modelId="{C2B4F2B7-CD8C-4D00-B0DC-EFE133434114}" type="parTrans" cxnId="{6F8BA5CF-B8CB-4E04-8F08-0D29DFD0FE02}">
      <dgm:prSet/>
      <dgm:spPr/>
      <dgm:t>
        <a:bodyPr/>
        <a:lstStyle/>
        <a:p>
          <a:endParaRPr lang="ru-RU"/>
        </a:p>
      </dgm:t>
    </dgm:pt>
    <dgm:pt modelId="{A2275DB6-4CF5-45AB-AFF7-5CF3258112A7}" type="sibTrans" cxnId="{6F8BA5CF-B8CB-4E04-8F08-0D29DFD0FE02}">
      <dgm:prSet/>
      <dgm:spPr/>
      <dgm:t>
        <a:bodyPr/>
        <a:lstStyle/>
        <a:p>
          <a:endParaRPr lang="ru-RU"/>
        </a:p>
      </dgm:t>
    </dgm:pt>
    <dgm:pt modelId="{14F6A07D-F79F-4EAD-988C-3C46B7647FC9}">
      <dgm:prSet phldrT="[Текст]"/>
      <dgm:spPr/>
      <dgm:t>
        <a:bodyPr/>
        <a:lstStyle/>
        <a:p>
          <a:r>
            <a:rPr lang="kk-KZ" dirty="0" smtClean="0"/>
            <a:t>Биліктің заңдылығы</a:t>
          </a:r>
          <a:endParaRPr lang="ru-RU" dirty="0"/>
        </a:p>
      </dgm:t>
    </dgm:pt>
    <dgm:pt modelId="{8C522AA6-CE3D-4DCF-83C0-8F7877E2FD09}" type="parTrans" cxnId="{92364FAA-9F9F-411F-8EFB-22E96586B2A4}">
      <dgm:prSet/>
      <dgm:spPr/>
      <dgm:t>
        <a:bodyPr/>
        <a:lstStyle/>
        <a:p>
          <a:endParaRPr lang="ru-RU"/>
        </a:p>
      </dgm:t>
    </dgm:pt>
    <dgm:pt modelId="{C54BC414-3567-4ECE-8D66-02E57E25B961}" type="sibTrans" cxnId="{92364FAA-9F9F-411F-8EFB-22E96586B2A4}">
      <dgm:prSet/>
      <dgm:spPr/>
      <dgm:t>
        <a:bodyPr/>
        <a:lstStyle/>
        <a:p>
          <a:endParaRPr lang="ru-RU"/>
        </a:p>
      </dgm:t>
    </dgm:pt>
    <dgm:pt modelId="{54B2493A-B248-4BB0-8595-6A8EE5579B61}">
      <dgm:prSet phldrT="[Текст]"/>
      <dgm:spPr/>
      <dgm:t>
        <a:bodyPr/>
        <a:lstStyle/>
        <a:p>
          <a:r>
            <a:rPr lang="kk-KZ" dirty="0" smtClean="0"/>
            <a:t>Саяси өмірдің әлеуметтік барометрі</a:t>
          </a:r>
          <a:endParaRPr lang="ru-RU" dirty="0"/>
        </a:p>
      </dgm:t>
    </dgm:pt>
    <dgm:pt modelId="{B4841E7C-B421-4A12-AA2A-1F594A952824}" type="parTrans" cxnId="{1768793E-54A9-4022-8EF6-A833F3F9954B}">
      <dgm:prSet/>
      <dgm:spPr/>
      <dgm:t>
        <a:bodyPr/>
        <a:lstStyle/>
        <a:p>
          <a:endParaRPr lang="ru-RU"/>
        </a:p>
      </dgm:t>
    </dgm:pt>
    <dgm:pt modelId="{57AEEB8C-F6F7-4D69-9B9F-1DD0C510BCC0}" type="sibTrans" cxnId="{1768793E-54A9-4022-8EF6-A833F3F9954B}">
      <dgm:prSet/>
      <dgm:spPr/>
      <dgm:t>
        <a:bodyPr/>
        <a:lstStyle/>
        <a:p>
          <a:endParaRPr lang="ru-RU"/>
        </a:p>
      </dgm:t>
    </dgm:pt>
    <dgm:pt modelId="{6C889E7A-9065-4B18-9192-6060A1587646}">
      <dgm:prSet phldrT="[Текст]"/>
      <dgm:spPr/>
      <dgm:t>
        <a:bodyPr/>
        <a:lstStyle/>
        <a:p>
          <a:r>
            <a:rPr lang="kk-KZ" dirty="0" smtClean="0"/>
            <a:t>Саяси элитаны рекруттау</a:t>
          </a:r>
          <a:endParaRPr lang="ru-RU" dirty="0"/>
        </a:p>
      </dgm:t>
    </dgm:pt>
    <dgm:pt modelId="{ACC60850-A85E-413B-8D71-B94F6DEDA44A}" type="parTrans" cxnId="{4246D495-CAB8-44B9-8262-21DE2414CF51}">
      <dgm:prSet/>
      <dgm:spPr/>
      <dgm:t>
        <a:bodyPr/>
        <a:lstStyle/>
        <a:p>
          <a:endParaRPr lang="ru-RU"/>
        </a:p>
      </dgm:t>
    </dgm:pt>
    <dgm:pt modelId="{F5A35F93-D906-4E14-B29D-E580AB803DDA}" type="sibTrans" cxnId="{4246D495-CAB8-44B9-8262-21DE2414CF51}">
      <dgm:prSet/>
      <dgm:spPr/>
      <dgm:t>
        <a:bodyPr/>
        <a:lstStyle/>
        <a:p>
          <a:endParaRPr lang="ru-RU"/>
        </a:p>
      </dgm:t>
    </dgm:pt>
    <dgm:pt modelId="{89D01805-AD9A-4724-A210-B0C6EF405D9E}">
      <dgm:prSet phldrT="[Текст]"/>
      <dgm:spPr/>
      <dgm:t>
        <a:bodyPr/>
        <a:lstStyle/>
        <a:p>
          <a:r>
            <a:rPr lang="kk-KZ" dirty="0" smtClean="0"/>
            <a:t>Азаматтардың саяси қатысуын негіздеу</a:t>
          </a:r>
          <a:endParaRPr lang="ru-RU" dirty="0"/>
        </a:p>
      </dgm:t>
    </dgm:pt>
    <dgm:pt modelId="{E0F43E12-22DC-4A88-9845-BBC85962E957}" type="parTrans" cxnId="{73404ECA-AB6B-47E1-ACAC-3E4582CD5D09}">
      <dgm:prSet/>
      <dgm:spPr/>
      <dgm:t>
        <a:bodyPr/>
        <a:lstStyle/>
        <a:p>
          <a:endParaRPr lang="ru-RU"/>
        </a:p>
      </dgm:t>
    </dgm:pt>
    <dgm:pt modelId="{F6F56064-C6C5-4DF6-880F-96A5C4C43E67}" type="sibTrans" cxnId="{73404ECA-AB6B-47E1-ACAC-3E4582CD5D09}">
      <dgm:prSet/>
      <dgm:spPr/>
      <dgm:t>
        <a:bodyPr/>
        <a:lstStyle/>
        <a:p>
          <a:endParaRPr lang="ru-RU"/>
        </a:p>
      </dgm:t>
    </dgm:pt>
    <dgm:pt modelId="{4F52C59A-5488-4753-9148-D2CD58ADC592}">
      <dgm:prSet phldrT="[Текст]"/>
      <dgm:spPr/>
      <dgm:t>
        <a:bodyPr/>
        <a:lstStyle/>
        <a:p>
          <a:r>
            <a:rPr lang="kk-KZ" dirty="0" smtClean="0"/>
            <a:t>С</a:t>
          </a:r>
          <a:r>
            <a:rPr lang="ru-RU" dirty="0" smtClean="0"/>
            <a:t>а</a:t>
          </a:r>
          <a:r>
            <a:rPr lang="kk-KZ" dirty="0" smtClean="0"/>
            <a:t>яси әлеуметтену</a:t>
          </a:r>
          <a:endParaRPr lang="ru-RU" dirty="0"/>
        </a:p>
      </dgm:t>
    </dgm:pt>
    <dgm:pt modelId="{C37A97EB-907F-4927-8C7A-0042371A6B54}" type="parTrans" cxnId="{CC53A30D-F246-4213-B731-1DC17678B8BA}">
      <dgm:prSet/>
      <dgm:spPr/>
      <dgm:t>
        <a:bodyPr/>
        <a:lstStyle/>
        <a:p>
          <a:endParaRPr lang="ru-RU"/>
        </a:p>
      </dgm:t>
    </dgm:pt>
    <dgm:pt modelId="{62EA5534-F949-417C-890B-6AE66C7A9024}" type="sibTrans" cxnId="{CC53A30D-F246-4213-B731-1DC17678B8BA}">
      <dgm:prSet/>
      <dgm:spPr/>
      <dgm:t>
        <a:bodyPr/>
        <a:lstStyle/>
        <a:p>
          <a:endParaRPr lang="ru-RU"/>
        </a:p>
      </dgm:t>
    </dgm:pt>
    <dgm:pt modelId="{E3B49E55-9669-46A5-A7C2-740EE98AA7CF}" type="pres">
      <dgm:prSet presAssocID="{669CBF63-8610-4D24-947F-9D5438318DA0}" presName="Name0" presStyleCnt="0">
        <dgm:presLayoutVars>
          <dgm:chMax val="7"/>
          <dgm:chPref val="7"/>
          <dgm:dir/>
        </dgm:presLayoutVars>
      </dgm:prSet>
      <dgm:spPr/>
      <dgm:t>
        <a:bodyPr/>
        <a:lstStyle/>
        <a:p>
          <a:endParaRPr lang="ru-RU"/>
        </a:p>
      </dgm:t>
    </dgm:pt>
    <dgm:pt modelId="{6EC6CB1E-CAD7-41C8-8A86-ED6F18F568F9}" type="pres">
      <dgm:prSet presAssocID="{669CBF63-8610-4D24-947F-9D5438318DA0}" presName="Name1" presStyleCnt="0"/>
      <dgm:spPr/>
    </dgm:pt>
    <dgm:pt modelId="{D90B8664-8301-4886-AD02-D45E5E5BFB62}" type="pres">
      <dgm:prSet presAssocID="{669CBF63-8610-4D24-947F-9D5438318DA0}" presName="cycle" presStyleCnt="0"/>
      <dgm:spPr/>
    </dgm:pt>
    <dgm:pt modelId="{F9E8C3C4-D1A9-411F-B96B-5ADE2F83DE25}" type="pres">
      <dgm:prSet presAssocID="{669CBF63-8610-4D24-947F-9D5438318DA0}" presName="srcNode" presStyleLbl="node1" presStyleIdx="0" presStyleCnt="6"/>
      <dgm:spPr/>
    </dgm:pt>
    <dgm:pt modelId="{C1830498-504E-4A99-8843-4C88D4281471}" type="pres">
      <dgm:prSet presAssocID="{669CBF63-8610-4D24-947F-9D5438318DA0}" presName="conn" presStyleLbl="parChTrans1D2" presStyleIdx="0" presStyleCnt="1"/>
      <dgm:spPr/>
      <dgm:t>
        <a:bodyPr/>
        <a:lstStyle/>
        <a:p>
          <a:endParaRPr lang="ru-RU"/>
        </a:p>
      </dgm:t>
    </dgm:pt>
    <dgm:pt modelId="{9A02A1BA-81C6-4608-BFEB-EB4C6C8507C0}" type="pres">
      <dgm:prSet presAssocID="{669CBF63-8610-4D24-947F-9D5438318DA0}" presName="extraNode" presStyleLbl="node1" presStyleIdx="0" presStyleCnt="6"/>
      <dgm:spPr/>
    </dgm:pt>
    <dgm:pt modelId="{63217A68-0DDC-40FF-A3C8-8E665429DC44}" type="pres">
      <dgm:prSet presAssocID="{669CBF63-8610-4D24-947F-9D5438318DA0}" presName="dstNode" presStyleLbl="node1" presStyleIdx="0" presStyleCnt="6"/>
      <dgm:spPr/>
    </dgm:pt>
    <dgm:pt modelId="{3025AE83-56EE-498A-836F-34ACAF2A781A}" type="pres">
      <dgm:prSet presAssocID="{BD89C944-AB43-4BFD-AC79-FB4A4602531A}" presName="text_1" presStyleLbl="node1" presStyleIdx="0" presStyleCnt="6">
        <dgm:presLayoutVars>
          <dgm:bulletEnabled val="1"/>
        </dgm:presLayoutVars>
      </dgm:prSet>
      <dgm:spPr/>
      <dgm:t>
        <a:bodyPr/>
        <a:lstStyle/>
        <a:p>
          <a:endParaRPr lang="ru-RU"/>
        </a:p>
      </dgm:t>
    </dgm:pt>
    <dgm:pt modelId="{CD1833C7-D2AF-45C8-823E-B8C0CD31B613}" type="pres">
      <dgm:prSet presAssocID="{BD89C944-AB43-4BFD-AC79-FB4A4602531A}" presName="accent_1" presStyleCnt="0"/>
      <dgm:spPr/>
    </dgm:pt>
    <dgm:pt modelId="{1B8E803F-1D57-4077-B222-EF252EF69DC3}" type="pres">
      <dgm:prSet presAssocID="{BD89C944-AB43-4BFD-AC79-FB4A4602531A}" presName="accentRepeatNode" presStyleLbl="solidFgAcc1" presStyleIdx="0" presStyleCnt="6"/>
      <dgm:spPr/>
    </dgm:pt>
    <dgm:pt modelId="{E378DDB2-5487-4D12-B6A4-3600079BB6D7}" type="pres">
      <dgm:prSet presAssocID="{14F6A07D-F79F-4EAD-988C-3C46B7647FC9}" presName="text_2" presStyleLbl="node1" presStyleIdx="1" presStyleCnt="6">
        <dgm:presLayoutVars>
          <dgm:bulletEnabled val="1"/>
        </dgm:presLayoutVars>
      </dgm:prSet>
      <dgm:spPr/>
      <dgm:t>
        <a:bodyPr/>
        <a:lstStyle/>
        <a:p>
          <a:endParaRPr lang="ru-RU"/>
        </a:p>
      </dgm:t>
    </dgm:pt>
    <dgm:pt modelId="{31ADA776-8C35-4C72-95BE-F6ABE008638A}" type="pres">
      <dgm:prSet presAssocID="{14F6A07D-F79F-4EAD-988C-3C46B7647FC9}" presName="accent_2" presStyleCnt="0"/>
      <dgm:spPr/>
    </dgm:pt>
    <dgm:pt modelId="{0A4ACE34-3AE9-4755-A45E-E7C408BC15DD}" type="pres">
      <dgm:prSet presAssocID="{14F6A07D-F79F-4EAD-988C-3C46B7647FC9}" presName="accentRepeatNode" presStyleLbl="solidFgAcc1" presStyleIdx="1" presStyleCnt="6"/>
      <dgm:spPr/>
    </dgm:pt>
    <dgm:pt modelId="{A5B2E09D-778D-4A74-8BBE-C600537BC5C5}" type="pres">
      <dgm:prSet presAssocID="{54B2493A-B248-4BB0-8595-6A8EE5579B61}" presName="text_3" presStyleLbl="node1" presStyleIdx="2" presStyleCnt="6">
        <dgm:presLayoutVars>
          <dgm:bulletEnabled val="1"/>
        </dgm:presLayoutVars>
      </dgm:prSet>
      <dgm:spPr/>
      <dgm:t>
        <a:bodyPr/>
        <a:lstStyle/>
        <a:p>
          <a:endParaRPr lang="ru-RU"/>
        </a:p>
      </dgm:t>
    </dgm:pt>
    <dgm:pt modelId="{219BED6E-F506-40B7-A4BB-C8FA937FD324}" type="pres">
      <dgm:prSet presAssocID="{54B2493A-B248-4BB0-8595-6A8EE5579B61}" presName="accent_3" presStyleCnt="0"/>
      <dgm:spPr/>
    </dgm:pt>
    <dgm:pt modelId="{995444AD-2820-4248-AE93-92843124CFF5}" type="pres">
      <dgm:prSet presAssocID="{54B2493A-B248-4BB0-8595-6A8EE5579B61}" presName="accentRepeatNode" presStyleLbl="solidFgAcc1" presStyleIdx="2" presStyleCnt="6"/>
      <dgm:spPr/>
    </dgm:pt>
    <dgm:pt modelId="{9F1C5EF3-B369-427D-BE2E-29856C479A65}" type="pres">
      <dgm:prSet presAssocID="{6C889E7A-9065-4B18-9192-6060A1587646}" presName="text_4" presStyleLbl="node1" presStyleIdx="3" presStyleCnt="6">
        <dgm:presLayoutVars>
          <dgm:bulletEnabled val="1"/>
        </dgm:presLayoutVars>
      </dgm:prSet>
      <dgm:spPr/>
      <dgm:t>
        <a:bodyPr/>
        <a:lstStyle/>
        <a:p>
          <a:endParaRPr lang="ru-RU"/>
        </a:p>
      </dgm:t>
    </dgm:pt>
    <dgm:pt modelId="{B5506C50-10DD-47B5-9F4A-987924D51C4D}" type="pres">
      <dgm:prSet presAssocID="{6C889E7A-9065-4B18-9192-6060A1587646}" presName="accent_4" presStyleCnt="0"/>
      <dgm:spPr/>
    </dgm:pt>
    <dgm:pt modelId="{A2B778CB-B0F4-485C-96BB-3F54E5DA1027}" type="pres">
      <dgm:prSet presAssocID="{6C889E7A-9065-4B18-9192-6060A1587646}" presName="accentRepeatNode" presStyleLbl="solidFgAcc1" presStyleIdx="3" presStyleCnt="6"/>
      <dgm:spPr/>
    </dgm:pt>
    <dgm:pt modelId="{95315F02-AF3B-4118-BC30-284AE1BBB8D8}" type="pres">
      <dgm:prSet presAssocID="{89D01805-AD9A-4724-A210-B0C6EF405D9E}" presName="text_5" presStyleLbl="node1" presStyleIdx="4" presStyleCnt="6">
        <dgm:presLayoutVars>
          <dgm:bulletEnabled val="1"/>
        </dgm:presLayoutVars>
      </dgm:prSet>
      <dgm:spPr/>
      <dgm:t>
        <a:bodyPr/>
        <a:lstStyle/>
        <a:p>
          <a:endParaRPr lang="ru-RU"/>
        </a:p>
      </dgm:t>
    </dgm:pt>
    <dgm:pt modelId="{DE16D3BA-99C7-4100-B0DF-6F6EC9D7B7E4}" type="pres">
      <dgm:prSet presAssocID="{89D01805-AD9A-4724-A210-B0C6EF405D9E}" presName="accent_5" presStyleCnt="0"/>
      <dgm:spPr/>
    </dgm:pt>
    <dgm:pt modelId="{38933932-9807-4D07-83B6-0898D8134A10}" type="pres">
      <dgm:prSet presAssocID="{89D01805-AD9A-4724-A210-B0C6EF405D9E}" presName="accentRepeatNode" presStyleLbl="solidFgAcc1" presStyleIdx="4" presStyleCnt="6"/>
      <dgm:spPr/>
    </dgm:pt>
    <dgm:pt modelId="{7646B492-E8F8-4757-B6C4-A7F8E4FC5E69}" type="pres">
      <dgm:prSet presAssocID="{4F52C59A-5488-4753-9148-D2CD58ADC592}" presName="text_6" presStyleLbl="node1" presStyleIdx="5" presStyleCnt="6">
        <dgm:presLayoutVars>
          <dgm:bulletEnabled val="1"/>
        </dgm:presLayoutVars>
      </dgm:prSet>
      <dgm:spPr/>
      <dgm:t>
        <a:bodyPr/>
        <a:lstStyle/>
        <a:p>
          <a:endParaRPr lang="ru-RU"/>
        </a:p>
      </dgm:t>
    </dgm:pt>
    <dgm:pt modelId="{28E1D2D5-C924-4EC6-88B6-36CD421B0099}" type="pres">
      <dgm:prSet presAssocID="{4F52C59A-5488-4753-9148-D2CD58ADC592}" presName="accent_6" presStyleCnt="0"/>
      <dgm:spPr/>
    </dgm:pt>
    <dgm:pt modelId="{58D8AB11-FD17-4990-80ED-CA33EC59EA35}" type="pres">
      <dgm:prSet presAssocID="{4F52C59A-5488-4753-9148-D2CD58ADC592}" presName="accentRepeatNode" presStyleLbl="solidFgAcc1" presStyleIdx="5" presStyleCnt="6"/>
      <dgm:spPr/>
    </dgm:pt>
  </dgm:ptLst>
  <dgm:cxnLst>
    <dgm:cxn modelId="{6B364EF0-3C6A-42D0-99E9-98C7B53BE426}" type="presOf" srcId="{A2275DB6-4CF5-45AB-AFF7-5CF3258112A7}" destId="{C1830498-504E-4A99-8843-4C88D4281471}" srcOrd="0" destOrd="0" presId="urn:microsoft.com/office/officeart/2008/layout/VerticalCurvedList"/>
    <dgm:cxn modelId="{92364FAA-9F9F-411F-8EFB-22E96586B2A4}" srcId="{669CBF63-8610-4D24-947F-9D5438318DA0}" destId="{14F6A07D-F79F-4EAD-988C-3C46B7647FC9}" srcOrd="1" destOrd="0" parTransId="{8C522AA6-CE3D-4DCF-83C0-8F7877E2FD09}" sibTransId="{C54BC414-3567-4ECE-8D66-02E57E25B961}"/>
    <dgm:cxn modelId="{1768793E-54A9-4022-8EF6-A833F3F9954B}" srcId="{669CBF63-8610-4D24-947F-9D5438318DA0}" destId="{54B2493A-B248-4BB0-8595-6A8EE5579B61}" srcOrd="2" destOrd="0" parTransId="{B4841E7C-B421-4A12-AA2A-1F594A952824}" sibTransId="{57AEEB8C-F6F7-4D69-9B9F-1DD0C510BCC0}"/>
    <dgm:cxn modelId="{808017E1-173B-4F5A-A791-16F79A36BCA2}" type="presOf" srcId="{6C889E7A-9065-4B18-9192-6060A1587646}" destId="{9F1C5EF3-B369-427D-BE2E-29856C479A65}" srcOrd="0" destOrd="0" presId="urn:microsoft.com/office/officeart/2008/layout/VerticalCurvedList"/>
    <dgm:cxn modelId="{5633AC17-2B74-40EA-8076-52EC02B065C2}" type="presOf" srcId="{4F52C59A-5488-4753-9148-D2CD58ADC592}" destId="{7646B492-E8F8-4757-B6C4-A7F8E4FC5E69}" srcOrd="0" destOrd="0" presId="urn:microsoft.com/office/officeart/2008/layout/VerticalCurvedList"/>
    <dgm:cxn modelId="{7443C5D0-CAB8-43B7-8EEE-0DF6DE910E52}" type="presOf" srcId="{669CBF63-8610-4D24-947F-9D5438318DA0}" destId="{E3B49E55-9669-46A5-A7C2-740EE98AA7CF}" srcOrd="0" destOrd="0" presId="urn:microsoft.com/office/officeart/2008/layout/VerticalCurvedList"/>
    <dgm:cxn modelId="{6F8BA5CF-B8CB-4E04-8F08-0D29DFD0FE02}" srcId="{669CBF63-8610-4D24-947F-9D5438318DA0}" destId="{BD89C944-AB43-4BFD-AC79-FB4A4602531A}" srcOrd="0" destOrd="0" parTransId="{C2B4F2B7-CD8C-4D00-B0DC-EFE133434114}" sibTransId="{A2275DB6-4CF5-45AB-AFF7-5CF3258112A7}"/>
    <dgm:cxn modelId="{1904D1EA-A9C2-4132-A747-44EC5FEDEF6A}" type="presOf" srcId="{89D01805-AD9A-4724-A210-B0C6EF405D9E}" destId="{95315F02-AF3B-4118-BC30-284AE1BBB8D8}" srcOrd="0" destOrd="0" presId="urn:microsoft.com/office/officeart/2008/layout/VerticalCurvedList"/>
    <dgm:cxn modelId="{CC53A30D-F246-4213-B731-1DC17678B8BA}" srcId="{669CBF63-8610-4D24-947F-9D5438318DA0}" destId="{4F52C59A-5488-4753-9148-D2CD58ADC592}" srcOrd="5" destOrd="0" parTransId="{C37A97EB-907F-4927-8C7A-0042371A6B54}" sibTransId="{62EA5534-F949-417C-890B-6AE66C7A9024}"/>
    <dgm:cxn modelId="{EE9D47ED-FB63-499D-A9FF-5EDC8E601FDE}" type="presOf" srcId="{BD89C944-AB43-4BFD-AC79-FB4A4602531A}" destId="{3025AE83-56EE-498A-836F-34ACAF2A781A}" srcOrd="0" destOrd="0" presId="urn:microsoft.com/office/officeart/2008/layout/VerticalCurvedList"/>
    <dgm:cxn modelId="{73404ECA-AB6B-47E1-ACAC-3E4582CD5D09}" srcId="{669CBF63-8610-4D24-947F-9D5438318DA0}" destId="{89D01805-AD9A-4724-A210-B0C6EF405D9E}" srcOrd="4" destOrd="0" parTransId="{E0F43E12-22DC-4A88-9845-BBC85962E957}" sibTransId="{F6F56064-C6C5-4DF6-880F-96A5C4C43E67}"/>
    <dgm:cxn modelId="{4246D495-CAB8-44B9-8262-21DE2414CF51}" srcId="{669CBF63-8610-4D24-947F-9D5438318DA0}" destId="{6C889E7A-9065-4B18-9192-6060A1587646}" srcOrd="3" destOrd="0" parTransId="{ACC60850-A85E-413B-8D71-B94F6DEDA44A}" sibTransId="{F5A35F93-D906-4E14-B29D-E580AB803DDA}"/>
    <dgm:cxn modelId="{6B2447A0-BFB1-461B-A5C7-1120821E2CB1}" type="presOf" srcId="{54B2493A-B248-4BB0-8595-6A8EE5579B61}" destId="{A5B2E09D-778D-4A74-8BBE-C600537BC5C5}" srcOrd="0" destOrd="0" presId="urn:microsoft.com/office/officeart/2008/layout/VerticalCurvedList"/>
    <dgm:cxn modelId="{CB920ECE-5339-44C4-A8D6-B51139D2D7F2}" type="presOf" srcId="{14F6A07D-F79F-4EAD-988C-3C46B7647FC9}" destId="{E378DDB2-5487-4D12-B6A4-3600079BB6D7}" srcOrd="0" destOrd="0" presId="urn:microsoft.com/office/officeart/2008/layout/VerticalCurvedList"/>
    <dgm:cxn modelId="{EFC8BFBF-B3E9-4EA3-95E4-C2945BFF4690}" type="presParOf" srcId="{E3B49E55-9669-46A5-A7C2-740EE98AA7CF}" destId="{6EC6CB1E-CAD7-41C8-8A86-ED6F18F568F9}" srcOrd="0" destOrd="0" presId="urn:microsoft.com/office/officeart/2008/layout/VerticalCurvedList"/>
    <dgm:cxn modelId="{F74F3DBC-AFB0-49C9-8C88-1578355C470B}" type="presParOf" srcId="{6EC6CB1E-CAD7-41C8-8A86-ED6F18F568F9}" destId="{D90B8664-8301-4886-AD02-D45E5E5BFB62}" srcOrd="0" destOrd="0" presId="urn:microsoft.com/office/officeart/2008/layout/VerticalCurvedList"/>
    <dgm:cxn modelId="{956BDBA4-DFBE-4881-8713-2728FA6CC52F}" type="presParOf" srcId="{D90B8664-8301-4886-AD02-D45E5E5BFB62}" destId="{F9E8C3C4-D1A9-411F-B96B-5ADE2F83DE25}" srcOrd="0" destOrd="0" presId="urn:microsoft.com/office/officeart/2008/layout/VerticalCurvedList"/>
    <dgm:cxn modelId="{782B7094-7DA9-4086-B716-A436AF19050F}" type="presParOf" srcId="{D90B8664-8301-4886-AD02-D45E5E5BFB62}" destId="{C1830498-504E-4A99-8843-4C88D4281471}" srcOrd="1" destOrd="0" presId="urn:microsoft.com/office/officeart/2008/layout/VerticalCurvedList"/>
    <dgm:cxn modelId="{CF2EC42E-668C-411B-8E2E-3392FA05966B}" type="presParOf" srcId="{D90B8664-8301-4886-AD02-D45E5E5BFB62}" destId="{9A02A1BA-81C6-4608-BFEB-EB4C6C8507C0}" srcOrd="2" destOrd="0" presId="urn:microsoft.com/office/officeart/2008/layout/VerticalCurvedList"/>
    <dgm:cxn modelId="{B01ABAB1-DCF9-4C6E-AADC-DF9BB3E1F3C3}" type="presParOf" srcId="{D90B8664-8301-4886-AD02-D45E5E5BFB62}" destId="{63217A68-0DDC-40FF-A3C8-8E665429DC44}" srcOrd="3" destOrd="0" presId="urn:microsoft.com/office/officeart/2008/layout/VerticalCurvedList"/>
    <dgm:cxn modelId="{DD616FF5-3FC0-4A94-9048-180A5EAB9A1E}" type="presParOf" srcId="{6EC6CB1E-CAD7-41C8-8A86-ED6F18F568F9}" destId="{3025AE83-56EE-498A-836F-34ACAF2A781A}" srcOrd="1" destOrd="0" presId="urn:microsoft.com/office/officeart/2008/layout/VerticalCurvedList"/>
    <dgm:cxn modelId="{F30AEDC9-CC88-48AA-893E-50255AA26316}" type="presParOf" srcId="{6EC6CB1E-CAD7-41C8-8A86-ED6F18F568F9}" destId="{CD1833C7-D2AF-45C8-823E-B8C0CD31B613}" srcOrd="2" destOrd="0" presId="urn:microsoft.com/office/officeart/2008/layout/VerticalCurvedList"/>
    <dgm:cxn modelId="{8DE2D0AC-87A3-4DC2-A9E3-B7A32F2F3EE6}" type="presParOf" srcId="{CD1833C7-D2AF-45C8-823E-B8C0CD31B613}" destId="{1B8E803F-1D57-4077-B222-EF252EF69DC3}" srcOrd="0" destOrd="0" presId="urn:microsoft.com/office/officeart/2008/layout/VerticalCurvedList"/>
    <dgm:cxn modelId="{F97D059E-2A64-4AD0-91EE-4CBADEA416C5}" type="presParOf" srcId="{6EC6CB1E-CAD7-41C8-8A86-ED6F18F568F9}" destId="{E378DDB2-5487-4D12-B6A4-3600079BB6D7}" srcOrd="3" destOrd="0" presId="urn:microsoft.com/office/officeart/2008/layout/VerticalCurvedList"/>
    <dgm:cxn modelId="{1DFFCB4A-06F0-4494-8A0B-5EF1F3C67CDE}" type="presParOf" srcId="{6EC6CB1E-CAD7-41C8-8A86-ED6F18F568F9}" destId="{31ADA776-8C35-4C72-95BE-F6ABE008638A}" srcOrd="4" destOrd="0" presId="urn:microsoft.com/office/officeart/2008/layout/VerticalCurvedList"/>
    <dgm:cxn modelId="{D62A83C0-C38B-4213-B417-32E71E56A24B}" type="presParOf" srcId="{31ADA776-8C35-4C72-95BE-F6ABE008638A}" destId="{0A4ACE34-3AE9-4755-A45E-E7C408BC15DD}" srcOrd="0" destOrd="0" presId="urn:microsoft.com/office/officeart/2008/layout/VerticalCurvedList"/>
    <dgm:cxn modelId="{350B764B-F24E-48E7-BB39-48E59362C502}" type="presParOf" srcId="{6EC6CB1E-CAD7-41C8-8A86-ED6F18F568F9}" destId="{A5B2E09D-778D-4A74-8BBE-C600537BC5C5}" srcOrd="5" destOrd="0" presId="urn:microsoft.com/office/officeart/2008/layout/VerticalCurvedList"/>
    <dgm:cxn modelId="{C787FDFD-9D51-4247-B9AE-CD07D4DF354B}" type="presParOf" srcId="{6EC6CB1E-CAD7-41C8-8A86-ED6F18F568F9}" destId="{219BED6E-F506-40B7-A4BB-C8FA937FD324}" srcOrd="6" destOrd="0" presId="urn:microsoft.com/office/officeart/2008/layout/VerticalCurvedList"/>
    <dgm:cxn modelId="{6A29CE86-5C88-49F8-B486-5FE1255E740E}" type="presParOf" srcId="{219BED6E-F506-40B7-A4BB-C8FA937FD324}" destId="{995444AD-2820-4248-AE93-92843124CFF5}" srcOrd="0" destOrd="0" presId="urn:microsoft.com/office/officeart/2008/layout/VerticalCurvedList"/>
    <dgm:cxn modelId="{C1ED70BF-95C1-4AC8-BECF-889AA9D90641}" type="presParOf" srcId="{6EC6CB1E-CAD7-41C8-8A86-ED6F18F568F9}" destId="{9F1C5EF3-B369-427D-BE2E-29856C479A65}" srcOrd="7" destOrd="0" presId="urn:microsoft.com/office/officeart/2008/layout/VerticalCurvedList"/>
    <dgm:cxn modelId="{E48CAC1F-219A-4E94-8174-86EA41D529FA}" type="presParOf" srcId="{6EC6CB1E-CAD7-41C8-8A86-ED6F18F568F9}" destId="{B5506C50-10DD-47B5-9F4A-987924D51C4D}" srcOrd="8" destOrd="0" presId="urn:microsoft.com/office/officeart/2008/layout/VerticalCurvedList"/>
    <dgm:cxn modelId="{EFA61935-B823-4975-A503-73187C9D57F8}" type="presParOf" srcId="{B5506C50-10DD-47B5-9F4A-987924D51C4D}" destId="{A2B778CB-B0F4-485C-96BB-3F54E5DA1027}" srcOrd="0" destOrd="0" presId="urn:microsoft.com/office/officeart/2008/layout/VerticalCurvedList"/>
    <dgm:cxn modelId="{A2745914-1E38-4098-A6C8-EB3CC5641312}" type="presParOf" srcId="{6EC6CB1E-CAD7-41C8-8A86-ED6F18F568F9}" destId="{95315F02-AF3B-4118-BC30-284AE1BBB8D8}" srcOrd="9" destOrd="0" presId="urn:microsoft.com/office/officeart/2008/layout/VerticalCurvedList"/>
    <dgm:cxn modelId="{A910E497-D30B-4F62-8152-DCCEE7ED67A4}" type="presParOf" srcId="{6EC6CB1E-CAD7-41C8-8A86-ED6F18F568F9}" destId="{DE16D3BA-99C7-4100-B0DF-6F6EC9D7B7E4}" srcOrd="10" destOrd="0" presId="urn:microsoft.com/office/officeart/2008/layout/VerticalCurvedList"/>
    <dgm:cxn modelId="{5631B7F7-D530-45CD-85E9-0922888C49DD}" type="presParOf" srcId="{DE16D3BA-99C7-4100-B0DF-6F6EC9D7B7E4}" destId="{38933932-9807-4D07-83B6-0898D8134A10}" srcOrd="0" destOrd="0" presId="urn:microsoft.com/office/officeart/2008/layout/VerticalCurvedList"/>
    <dgm:cxn modelId="{FAD7FC1E-149E-42E1-B223-780E6E8E6451}" type="presParOf" srcId="{6EC6CB1E-CAD7-41C8-8A86-ED6F18F568F9}" destId="{7646B492-E8F8-4757-B6C4-A7F8E4FC5E69}" srcOrd="11" destOrd="0" presId="urn:microsoft.com/office/officeart/2008/layout/VerticalCurvedList"/>
    <dgm:cxn modelId="{F8513978-B2F0-42E1-A0E4-F823358F2BE4}" type="presParOf" srcId="{6EC6CB1E-CAD7-41C8-8A86-ED6F18F568F9}" destId="{28E1D2D5-C924-4EC6-88B6-36CD421B0099}" srcOrd="12" destOrd="0" presId="urn:microsoft.com/office/officeart/2008/layout/VerticalCurvedList"/>
    <dgm:cxn modelId="{BF240A89-AA08-4AFA-BC24-F800B5F99057}" type="presParOf" srcId="{28E1D2D5-C924-4EC6-88B6-36CD421B0099}" destId="{58D8AB11-FD17-4990-80ED-CA33EC59EA35}"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1A5104-79C4-4ED9-AD74-1771D3DE2F59}"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ru-RU"/>
        </a:p>
      </dgm:t>
    </dgm:pt>
    <dgm:pt modelId="{7C5701F9-477C-4DFE-8BB6-58373224A475}">
      <dgm:prSet phldrT="[Текст]"/>
      <dgm:spPr/>
      <dgm:t>
        <a:bodyPr/>
        <a:lstStyle/>
        <a:p>
          <a:r>
            <a:rPr lang="kk-KZ" dirty="0" smtClean="0"/>
            <a:t>Сайлаудың міндеттілігі және нақты мерзім аралығында өткізілуі</a:t>
          </a:r>
          <a:endParaRPr lang="ru-RU" dirty="0"/>
        </a:p>
      </dgm:t>
    </dgm:pt>
    <dgm:pt modelId="{273BAEBC-08B8-4656-A90D-1104A5A3175C}" type="parTrans" cxnId="{3FFB00E7-EEBF-4039-BA6D-535693DD4CBE}">
      <dgm:prSet/>
      <dgm:spPr/>
      <dgm:t>
        <a:bodyPr/>
        <a:lstStyle/>
        <a:p>
          <a:endParaRPr lang="ru-RU"/>
        </a:p>
      </dgm:t>
    </dgm:pt>
    <dgm:pt modelId="{155DBA4A-1D5C-40A3-98A4-C9DA1CA8C1A8}" type="sibTrans" cxnId="{3FFB00E7-EEBF-4039-BA6D-535693DD4CBE}">
      <dgm:prSet/>
      <dgm:spPr/>
      <dgm:t>
        <a:bodyPr/>
        <a:lstStyle/>
        <a:p>
          <a:endParaRPr lang="ru-RU"/>
        </a:p>
      </dgm:t>
    </dgm:pt>
    <dgm:pt modelId="{01881A71-F22F-43B9-9190-7ED6E73B94B8}">
      <dgm:prSet phldrT="[Текст]"/>
      <dgm:spPr/>
      <dgm:t>
        <a:bodyPr/>
        <a:lstStyle/>
        <a:p>
          <a:r>
            <a:rPr lang="kk-KZ" dirty="0" smtClean="0"/>
            <a:t>Сайлаудың ашықтығы және жариялылығы</a:t>
          </a:r>
          <a:endParaRPr lang="ru-RU" dirty="0"/>
        </a:p>
      </dgm:t>
    </dgm:pt>
    <dgm:pt modelId="{5442E55C-13C8-456D-B46B-EB33EB6DC0F9}" type="parTrans" cxnId="{97CA18BF-FA31-4A06-9BDF-6CD59D7740CC}">
      <dgm:prSet/>
      <dgm:spPr/>
      <dgm:t>
        <a:bodyPr/>
        <a:lstStyle/>
        <a:p>
          <a:endParaRPr lang="ru-RU"/>
        </a:p>
      </dgm:t>
    </dgm:pt>
    <dgm:pt modelId="{7FCC8677-4297-4744-8242-A51AC2B56383}" type="sibTrans" cxnId="{97CA18BF-FA31-4A06-9BDF-6CD59D7740CC}">
      <dgm:prSet/>
      <dgm:spPr/>
      <dgm:t>
        <a:bodyPr/>
        <a:lstStyle/>
        <a:p>
          <a:endParaRPr lang="ru-RU"/>
        </a:p>
      </dgm:t>
    </dgm:pt>
    <dgm:pt modelId="{0150EB86-EBBD-435D-B768-7041B3493755}">
      <dgm:prSet phldrT="[Текст]"/>
      <dgm:spPr/>
      <dgm:t>
        <a:bodyPr/>
        <a:lstStyle/>
        <a:p>
          <a:r>
            <a:rPr lang="kk-KZ" dirty="0" smtClean="0"/>
            <a:t>Сайлау бостандығы</a:t>
          </a:r>
          <a:endParaRPr lang="ru-RU" dirty="0"/>
        </a:p>
      </dgm:t>
    </dgm:pt>
    <dgm:pt modelId="{0156600C-103B-4D27-B7A4-13031EF1A78A}" type="parTrans" cxnId="{5CB6118C-A879-489B-A975-16A102ABAA3A}">
      <dgm:prSet/>
      <dgm:spPr/>
      <dgm:t>
        <a:bodyPr/>
        <a:lstStyle/>
        <a:p>
          <a:endParaRPr lang="ru-RU"/>
        </a:p>
      </dgm:t>
    </dgm:pt>
    <dgm:pt modelId="{7C003AFA-F699-4457-AE5A-19EBE780C186}" type="sibTrans" cxnId="{5CB6118C-A879-489B-A975-16A102ABAA3A}">
      <dgm:prSet/>
      <dgm:spPr/>
      <dgm:t>
        <a:bodyPr/>
        <a:lstStyle/>
        <a:p>
          <a:endParaRPr lang="ru-RU"/>
        </a:p>
      </dgm:t>
    </dgm:pt>
    <dgm:pt modelId="{4DFB9FFC-D079-4DD6-966B-30A7A75BD098}">
      <dgm:prSet phldrT="[Текст]"/>
      <dgm:spPr/>
      <dgm:t>
        <a:bodyPr/>
        <a:lstStyle/>
        <a:p>
          <a:r>
            <a:rPr lang="kk-KZ" dirty="0" smtClean="0"/>
            <a:t>Балама сайлау</a:t>
          </a:r>
          <a:endParaRPr lang="ru-RU" dirty="0"/>
        </a:p>
      </dgm:t>
    </dgm:pt>
    <dgm:pt modelId="{0719B7D1-E0C0-4D64-92C1-9AF27899AC06}" type="parTrans" cxnId="{2D089D03-23EF-46E8-B18B-526D1F810174}">
      <dgm:prSet/>
      <dgm:spPr/>
      <dgm:t>
        <a:bodyPr/>
        <a:lstStyle/>
        <a:p>
          <a:endParaRPr lang="ru-RU"/>
        </a:p>
      </dgm:t>
    </dgm:pt>
    <dgm:pt modelId="{BCEF9589-994F-4DE4-A0BD-D3F3FB7172FA}" type="sibTrans" cxnId="{2D089D03-23EF-46E8-B18B-526D1F810174}">
      <dgm:prSet/>
      <dgm:spPr/>
      <dgm:t>
        <a:bodyPr/>
        <a:lstStyle/>
        <a:p>
          <a:endParaRPr lang="ru-RU"/>
        </a:p>
      </dgm:t>
    </dgm:pt>
    <dgm:pt modelId="{0BD3C9B7-94C7-434D-8FAD-61C79C349500}">
      <dgm:prSet phldrT="[Текст]"/>
      <dgm:spPr/>
      <dgm:t>
        <a:bodyPr/>
        <a:lstStyle/>
        <a:p>
          <a:r>
            <a:rPr lang="kk-KZ" dirty="0" smtClean="0"/>
            <a:t>Әділ сайлау</a:t>
          </a:r>
          <a:endParaRPr lang="ru-RU" dirty="0"/>
        </a:p>
      </dgm:t>
    </dgm:pt>
    <dgm:pt modelId="{E01C9D2A-4E08-43C7-A4C5-C6D782126498}" type="parTrans" cxnId="{3B001CB5-9BB9-4B53-90FD-2C974CCF2308}">
      <dgm:prSet/>
      <dgm:spPr/>
      <dgm:t>
        <a:bodyPr/>
        <a:lstStyle/>
        <a:p>
          <a:endParaRPr lang="ru-RU"/>
        </a:p>
      </dgm:t>
    </dgm:pt>
    <dgm:pt modelId="{02E3F91B-EEF9-451F-BEF9-CBC3D6C0080F}" type="sibTrans" cxnId="{3B001CB5-9BB9-4B53-90FD-2C974CCF2308}">
      <dgm:prSet/>
      <dgm:spPr/>
      <dgm:t>
        <a:bodyPr/>
        <a:lstStyle/>
        <a:p>
          <a:endParaRPr lang="ru-RU"/>
        </a:p>
      </dgm:t>
    </dgm:pt>
    <dgm:pt modelId="{660D0AF1-F542-4DD5-8383-E37D8FA66ABF}" type="pres">
      <dgm:prSet presAssocID="{F01A5104-79C4-4ED9-AD74-1771D3DE2F59}" presName="Name0" presStyleCnt="0">
        <dgm:presLayoutVars>
          <dgm:chMax val="7"/>
          <dgm:chPref val="7"/>
          <dgm:dir/>
        </dgm:presLayoutVars>
      </dgm:prSet>
      <dgm:spPr/>
      <dgm:t>
        <a:bodyPr/>
        <a:lstStyle/>
        <a:p>
          <a:endParaRPr lang="ru-RU"/>
        </a:p>
      </dgm:t>
    </dgm:pt>
    <dgm:pt modelId="{1B37B271-1BCC-4684-B682-363161AC3214}" type="pres">
      <dgm:prSet presAssocID="{F01A5104-79C4-4ED9-AD74-1771D3DE2F59}" presName="Name1" presStyleCnt="0"/>
      <dgm:spPr/>
    </dgm:pt>
    <dgm:pt modelId="{1FE44AC0-B27C-40FC-9647-B222AF634439}" type="pres">
      <dgm:prSet presAssocID="{F01A5104-79C4-4ED9-AD74-1771D3DE2F59}" presName="cycle" presStyleCnt="0"/>
      <dgm:spPr/>
    </dgm:pt>
    <dgm:pt modelId="{6C4F68C2-1480-48DE-9F05-0CD5FE4B4407}" type="pres">
      <dgm:prSet presAssocID="{F01A5104-79C4-4ED9-AD74-1771D3DE2F59}" presName="srcNode" presStyleLbl="node1" presStyleIdx="0" presStyleCnt="5"/>
      <dgm:spPr/>
    </dgm:pt>
    <dgm:pt modelId="{B60004E7-2B61-48E0-8A8F-404D8F5B7249}" type="pres">
      <dgm:prSet presAssocID="{F01A5104-79C4-4ED9-AD74-1771D3DE2F59}" presName="conn" presStyleLbl="parChTrans1D2" presStyleIdx="0" presStyleCnt="1"/>
      <dgm:spPr/>
      <dgm:t>
        <a:bodyPr/>
        <a:lstStyle/>
        <a:p>
          <a:endParaRPr lang="ru-RU"/>
        </a:p>
      </dgm:t>
    </dgm:pt>
    <dgm:pt modelId="{B64B8076-0B93-457A-BEA0-664CE00FB45E}" type="pres">
      <dgm:prSet presAssocID="{F01A5104-79C4-4ED9-AD74-1771D3DE2F59}" presName="extraNode" presStyleLbl="node1" presStyleIdx="0" presStyleCnt="5"/>
      <dgm:spPr/>
    </dgm:pt>
    <dgm:pt modelId="{3A4310FA-5477-4424-90A7-420DC2495077}" type="pres">
      <dgm:prSet presAssocID="{F01A5104-79C4-4ED9-AD74-1771D3DE2F59}" presName="dstNode" presStyleLbl="node1" presStyleIdx="0" presStyleCnt="5"/>
      <dgm:spPr/>
    </dgm:pt>
    <dgm:pt modelId="{F6B2A1CD-3043-42D0-A55D-F6DE55A29243}" type="pres">
      <dgm:prSet presAssocID="{7C5701F9-477C-4DFE-8BB6-58373224A475}" presName="text_1" presStyleLbl="node1" presStyleIdx="0" presStyleCnt="5">
        <dgm:presLayoutVars>
          <dgm:bulletEnabled val="1"/>
        </dgm:presLayoutVars>
      </dgm:prSet>
      <dgm:spPr/>
      <dgm:t>
        <a:bodyPr/>
        <a:lstStyle/>
        <a:p>
          <a:endParaRPr lang="ru-RU"/>
        </a:p>
      </dgm:t>
    </dgm:pt>
    <dgm:pt modelId="{AD3D26E0-4E86-4E5C-9D58-D233A5E9B160}" type="pres">
      <dgm:prSet presAssocID="{7C5701F9-477C-4DFE-8BB6-58373224A475}" presName="accent_1" presStyleCnt="0"/>
      <dgm:spPr/>
    </dgm:pt>
    <dgm:pt modelId="{A55C9C3F-C57F-4966-B218-283B044631A7}" type="pres">
      <dgm:prSet presAssocID="{7C5701F9-477C-4DFE-8BB6-58373224A475}" presName="accentRepeatNode" presStyleLbl="solidFgAcc1" presStyleIdx="0" presStyleCnt="5"/>
      <dgm:spPr/>
    </dgm:pt>
    <dgm:pt modelId="{B93EB25A-FDDE-42AA-B87C-ED2A89704FB6}" type="pres">
      <dgm:prSet presAssocID="{01881A71-F22F-43B9-9190-7ED6E73B94B8}" presName="text_2" presStyleLbl="node1" presStyleIdx="1" presStyleCnt="5">
        <dgm:presLayoutVars>
          <dgm:bulletEnabled val="1"/>
        </dgm:presLayoutVars>
      </dgm:prSet>
      <dgm:spPr/>
      <dgm:t>
        <a:bodyPr/>
        <a:lstStyle/>
        <a:p>
          <a:endParaRPr lang="ru-RU"/>
        </a:p>
      </dgm:t>
    </dgm:pt>
    <dgm:pt modelId="{D81403F2-3E56-47AA-9409-D539F8C095F1}" type="pres">
      <dgm:prSet presAssocID="{01881A71-F22F-43B9-9190-7ED6E73B94B8}" presName="accent_2" presStyleCnt="0"/>
      <dgm:spPr/>
    </dgm:pt>
    <dgm:pt modelId="{8AD18CF5-FEC4-4AA7-8034-6F7FFD2100E0}" type="pres">
      <dgm:prSet presAssocID="{01881A71-F22F-43B9-9190-7ED6E73B94B8}" presName="accentRepeatNode" presStyleLbl="solidFgAcc1" presStyleIdx="1" presStyleCnt="5"/>
      <dgm:spPr/>
    </dgm:pt>
    <dgm:pt modelId="{4BA3B12D-4B44-4564-8F97-D14FF0F35BB5}" type="pres">
      <dgm:prSet presAssocID="{0150EB86-EBBD-435D-B768-7041B3493755}" presName="text_3" presStyleLbl="node1" presStyleIdx="2" presStyleCnt="5">
        <dgm:presLayoutVars>
          <dgm:bulletEnabled val="1"/>
        </dgm:presLayoutVars>
      </dgm:prSet>
      <dgm:spPr/>
      <dgm:t>
        <a:bodyPr/>
        <a:lstStyle/>
        <a:p>
          <a:endParaRPr lang="ru-RU"/>
        </a:p>
      </dgm:t>
    </dgm:pt>
    <dgm:pt modelId="{55E0A013-126C-4D70-BDB7-EF3F638AA5A5}" type="pres">
      <dgm:prSet presAssocID="{0150EB86-EBBD-435D-B768-7041B3493755}" presName="accent_3" presStyleCnt="0"/>
      <dgm:spPr/>
    </dgm:pt>
    <dgm:pt modelId="{D13CB745-9508-4012-BBFA-480F8B986131}" type="pres">
      <dgm:prSet presAssocID="{0150EB86-EBBD-435D-B768-7041B3493755}" presName="accentRepeatNode" presStyleLbl="solidFgAcc1" presStyleIdx="2" presStyleCnt="5"/>
      <dgm:spPr/>
    </dgm:pt>
    <dgm:pt modelId="{72C0312D-5978-4F60-957A-16B04C956635}" type="pres">
      <dgm:prSet presAssocID="{4DFB9FFC-D079-4DD6-966B-30A7A75BD098}" presName="text_4" presStyleLbl="node1" presStyleIdx="3" presStyleCnt="5">
        <dgm:presLayoutVars>
          <dgm:bulletEnabled val="1"/>
        </dgm:presLayoutVars>
      </dgm:prSet>
      <dgm:spPr/>
      <dgm:t>
        <a:bodyPr/>
        <a:lstStyle/>
        <a:p>
          <a:endParaRPr lang="ru-RU"/>
        </a:p>
      </dgm:t>
    </dgm:pt>
    <dgm:pt modelId="{1E17E6BD-FF60-4FC3-8894-B6B99F0BD2DA}" type="pres">
      <dgm:prSet presAssocID="{4DFB9FFC-D079-4DD6-966B-30A7A75BD098}" presName="accent_4" presStyleCnt="0"/>
      <dgm:spPr/>
    </dgm:pt>
    <dgm:pt modelId="{7D677E12-BB83-4350-BD1D-D08F735F832C}" type="pres">
      <dgm:prSet presAssocID="{4DFB9FFC-D079-4DD6-966B-30A7A75BD098}" presName="accentRepeatNode" presStyleLbl="solidFgAcc1" presStyleIdx="3" presStyleCnt="5"/>
      <dgm:spPr/>
    </dgm:pt>
    <dgm:pt modelId="{97A7121B-4D1C-49A7-ADAC-0858B3299B78}" type="pres">
      <dgm:prSet presAssocID="{0BD3C9B7-94C7-434D-8FAD-61C79C349500}" presName="text_5" presStyleLbl="node1" presStyleIdx="4" presStyleCnt="5">
        <dgm:presLayoutVars>
          <dgm:bulletEnabled val="1"/>
        </dgm:presLayoutVars>
      </dgm:prSet>
      <dgm:spPr/>
      <dgm:t>
        <a:bodyPr/>
        <a:lstStyle/>
        <a:p>
          <a:endParaRPr lang="ru-RU"/>
        </a:p>
      </dgm:t>
    </dgm:pt>
    <dgm:pt modelId="{C9AC0E89-8644-4D5C-B178-39B3DE143A9E}" type="pres">
      <dgm:prSet presAssocID="{0BD3C9B7-94C7-434D-8FAD-61C79C349500}" presName="accent_5" presStyleCnt="0"/>
      <dgm:spPr/>
    </dgm:pt>
    <dgm:pt modelId="{ECB0705A-E6FD-4851-B083-431C0496BB46}" type="pres">
      <dgm:prSet presAssocID="{0BD3C9B7-94C7-434D-8FAD-61C79C349500}" presName="accentRepeatNode" presStyleLbl="solidFgAcc1" presStyleIdx="4" presStyleCnt="5"/>
      <dgm:spPr/>
    </dgm:pt>
  </dgm:ptLst>
  <dgm:cxnLst>
    <dgm:cxn modelId="{3FFB00E7-EEBF-4039-BA6D-535693DD4CBE}" srcId="{F01A5104-79C4-4ED9-AD74-1771D3DE2F59}" destId="{7C5701F9-477C-4DFE-8BB6-58373224A475}" srcOrd="0" destOrd="0" parTransId="{273BAEBC-08B8-4656-A90D-1104A5A3175C}" sibTransId="{155DBA4A-1D5C-40A3-98A4-C9DA1CA8C1A8}"/>
    <dgm:cxn modelId="{97CA18BF-FA31-4A06-9BDF-6CD59D7740CC}" srcId="{F01A5104-79C4-4ED9-AD74-1771D3DE2F59}" destId="{01881A71-F22F-43B9-9190-7ED6E73B94B8}" srcOrd="1" destOrd="0" parTransId="{5442E55C-13C8-456D-B46B-EB33EB6DC0F9}" sibTransId="{7FCC8677-4297-4744-8242-A51AC2B56383}"/>
    <dgm:cxn modelId="{1E482370-9444-4A9F-8C23-2A0F6A3CBD30}" type="presOf" srcId="{0BD3C9B7-94C7-434D-8FAD-61C79C349500}" destId="{97A7121B-4D1C-49A7-ADAC-0858B3299B78}" srcOrd="0" destOrd="0" presId="urn:microsoft.com/office/officeart/2008/layout/VerticalCurvedList"/>
    <dgm:cxn modelId="{2D089D03-23EF-46E8-B18B-526D1F810174}" srcId="{F01A5104-79C4-4ED9-AD74-1771D3DE2F59}" destId="{4DFB9FFC-D079-4DD6-966B-30A7A75BD098}" srcOrd="3" destOrd="0" parTransId="{0719B7D1-E0C0-4D64-92C1-9AF27899AC06}" sibTransId="{BCEF9589-994F-4DE4-A0BD-D3F3FB7172FA}"/>
    <dgm:cxn modelId="{5CB6118C-A879-489B-A975-16A102ABAA3A}" srcId="{F01A5104-79C4-4ED9-AD74-1771D3DE2F59}" destId="{0150EB86-EBBD-435D-B768-7041B3493755}" srcOrd="2" destOrd="0" parTransId="{0156600C-103B-4D27-B7A4-13031EF1A78A}" sibTransId="{7C003AFA-F699-4457-AE5A-19EBE780C186}"/>
    <dgm:cxn modelId="{53F4E64E-9820-4377-A060-CF8AB14C84E9}" type="presOf" srcId="{01881A71-F22F-43B9-9190-7ED6E73B94B8}" destId="{B93EB25A-FDDE-42AA-B87C-ED2A89704FB6}" srcOrd="0" destOrd="0" presId="urn:microsoft.com/office/officeart/2008/layout/VerticalCurvedList"/>
    <dgm:cxn modelId="{6141B2CB-C00F-48FE-A07B-3F66B8F21B62}" type="presOf" srcId="{7C5701F9-477C-4DFE-8BB6-58373224A475}" destId="{F6B2A1CD-3043-42D0-A55D-F6DE55A29243}" srcOrd="0" destOrd="0" presId="urn:microsoft.com/office/officeart/2008/layout/VerticalCurvedList"/>
    <dgm:cxn modelId="{7B14A992-024A-4CBA-9457-79ED69A9B1E4}" type="presOf" srcId="{F01A5104-79C4-4ED9-AD74-1771D3DE2F59}" destId="{660D0AF1-F542-4DD5-8383-E37D8FA66ABF}" srcOrd="0" destOrd="0" presId="urn:microsoft.com/office/officeart/2008/layout/VerticalCurvedList"/>
    <dgm:cxn modelId="{F2982FCD-C6DC-4294-93AF-9D42617E7762}" type="presOf" srcId="{4DFB9FFC-D079-4DD6-966B-30A7A75BD098}" destId="{72C0312D-5978-4F60-957A-16B04C956635}" srcOrd="0" destOrd="0" presId="urn:microsoft.com/office/officeart/2008/layout/VerticalCurvedList"/>
    <dgm:cxn modelId="{7C4126C3-D2F0-4E84-8305-764DD05088C2}" type="presOf" srcId="{155DBA4A-1D5C-40A3-98A4-C9DA1CA8C1A8}" destId="{B60004E7-2B61-48E0-8A8F-404D8F5B7249}" srcOrd="0" destOrd="0" presId="urn:microsoft.com/office/officeart/2008/layout/VerticalCurvedList"/>
    <dgm:cxn modelId="{3B001CB5-9BB9-4B53-90FD-2C974CCF2308}" srcId="{F01A5104-79C4-4ED9-AD74-1771D3DE2F59}" destId="{0BD3C9B7-94C7-434D-8FAD-61C79C349500}" srcOrd="4" destOrd="0" parTransId="{E01C9D2A-4E08-43C7-A4C5-C6D782126498}" sibTransId="{02E3F91B-EEF9-451F-BEF9-CBC3D6C0080F}"/>
    <dgm:cxn modelId="{159A39B5-0DF4-45A2-9A49-D9EF49D55228}" type="presOf" srcId="{0150EB86-EBBD-435D-B768-7041B3493755}" destId="{4BA3B12D-4B44-4564-8F97-D14FF0F35BB5}" srcOrd="0" destOrd="0" presId="urn:microsoft.com/office/officeart/2008/layout/VerticalCurvedList"/>
    <dgm:cxn modelId="{B9532BE2-BAE5-4297-B83E-0AA416DD8D82}" type="presParOf" srcId="{660D0AF1-F542-4DD5-8383-E37D8FA66ABF}" destId="{1B37B271-1BCC-4684-B682-363161AC3214}" srcOrd="0" destOrd="0" presId="urn:microsoft.com/office/officeart/2008/layout/VerticalCurvedList"/>
    <dgm:cxn modelId="{86B26EDD-0316-4FC4-ABA3-17006D7C5D06}" type="presParOf" srcId="{1B37B271-1BCC-4684-B682-363161AC3214}" destId="{1FE44AC0-B27C-40FC-9647-B222AF634439}" srcOrd="0" destOrd="0" presId="urn:microsoft.com/office/officeart/2008/layout/VerticalCurvedList"/>
    <dgm:cxn modelId="{F143D488-EEE8-40FF-AD4D-7EC41C69B93F}" type="presParOf" srcId="{1FE44AC0-B27C-40FC-9647-B222AF634439}" destId="{6C4F68C2-1480-48DE-9F05-0CD5FE4B4407}" srcOrd="0" destOrd="0" presId="urn:microsoft.com/office/officeart/2008/layout/VerticalCurvedList"/>
    <dgm:cxn modelId="{676CF4AC-88CD-40A0-8D4A-F9D1A4AD594C}" type="presParOf" srcId="{1FE44AC0-B27C-40FC-9647-B222AF634439}" destId="{B60004E7-2B61-48E0-8A8F-404D8F5B7249}" srcOrd="1" destOrd="0" presId="urn:microsoft.com/office/officeart/2008/layout/VerticalCurvedList"/>
    <dgm:cxn modelId="{B0EEC377-34EA-411F-8E6A-5C57D29AFC84}" type="presParOf" srcId="{1FE44AC0-B27C-40FC-9647-B222AF634439}" destId="{B64B8076-0B93-457A-BEA0-664CE00FB45E}" srcOrd="2" destOrd="0" presId="urn:microsoft.com/office/officeart/2008/layout/VerticalCurvedList"/>
    <dgm:cxn modelId="{9631C500-F671-42BB-9F25-B7B32EAAB6A4}" type="presParOf" srcId="{1FE44AC0-B27C-40FC-9647-B222AF634439}" destId="{3A4310FA-5477-4424-90A7-420DC2495077}" srcOrd="3" destOrd="0" presId="urn:microsoft.com/office/officeart/2008/layout/VerticalCurvedList"/>
    <dgm:cxn modelId="{125DEC47-0E91-4668-AE91-69DCA43263BA}" type="presParOf" srcId="{1B37B271-1BCC-4684-B682-363161AC3214}" destId="{F6B2A1CD-3043-42D0-A55D-F6DE55A29243}" srcOrd="1" destOrd="0" presId="urn:microsoft.com/office/officeart/2008/layout/VerticalCurvedList"/>
    <dgm:cxn modelId="{A2D59FC1-4B86-4717-AACA-18CB22ACF26D}" type="presParOf" srcId="{1B37B271-1BCC-4684-B682-363161AC3214}" destId="{AD3D26E0-4E86-4E5C-9D58-D233A5E9B160}" srcOrd="2" destOrd="0" presId="urn:microsoft.com/office/officeart/2008/layout/VerticalCurvedList"/>
    <dgm:cxn modelId="{051A8F83-4C5F-438E-9FFD-AF1EFE7DC4BD}" type="presParOf" srcId="{AD3D26E0-4E86-4E5C-9D58-D233A5E9B160}" destId="{A55C9C3F-C57F-4966-B218-283B044631A7}" srcOrd="0" destOrd="0" presId="urn:microsoft.com/office/officeart/2008/layout/VerticalCurvedList"/>
    <dgm:cxn modelId="{957AC9CF-D823-4136-854F-41368D7F4D3B}" type="presParOf" srcId="{1B37B271-1BCC-4684-B682-363161AC3214}" destId="{B93EB25A-FDDE-42AA-B87C-ED2A89704FB6}" srcOrd="3" destOrd="0" presId="urn:microsoft.com/office/officeart/2008/layout/VerticalCurvedList"/>
    <dgm:cxn modelId="{1DB98C91-3E7D-465D-A4D3-259A7AD8A0D9}" type="presParOf" srcId="{1B37B271-1BCC-4684-B682-363161AC3214}" destId="{D81403F2-3E56-47AA-9409-D539F8C095F1}" srcOrd="4" destOrd="0" presId="urn:microsoft.com/office/officeart/2008/layout/VerticalCurvedList"/>
    <dgm:cxn modelId="{1B33A79A-A7CF-46AF-B0A2-94E7EE78214D}" type="presParOf" srcId="{D81403F2-3E56-47AA-9409-D539F8C095F1}" destId="{8AD18CF5-FEC4-4AA7-8034-6F7FFD2100E0}" srcOrd="0" destOrd="0" presId="urn:microsoft.com/office/officeart/2008/layout/VerticalCurvedList"/>
    <dgm:cxn modelId="{DBBBC6CC-2410-4494-A2E3-5BC80D14F3F9}" type="presParOf" srcId="{1B37B271-1BCC-4684-B682-363161AC3214}" destId="{4BA3B12D-4B44-4564-8F97-D14FF0F35BB5}" srcOrd="5" destOrd="0" presId="urn:microsoft.com/office/officeart/2008/layout/VerticalCurvedList"/>
    <dgm:cxn modelId="{69A911A0-C446-44BC-81CD-8F9E1F4C1C3B}" type="presParOf" srcId="{1B37B271-1BCC-4684-B682-363161AC3214}" destId="{55E0A013-126C-4D70-BDB7-EF3F638AA5A5}" srcOrd="6" destOrd="0" presId="urn:microsoft.com/office/officeart/2008/layout/VerticalCurvedList"/>
    <dgm:cxn modelId="{DD4CA617-4711-4852-B055-B6ACC74FA495}" type="presParOf" srcId="{55E0A013-126C-4D70-BDB7-EF3F638AA5A5}" destId="{D13CB745-9508-4012-BBFA-480F8B986131}" srcOrd="0" destOrd="0" presId="urn:microsoft.com/office/officeart/2008/layout/VerticalCurvedList"/>
    <dgm:cxn modelId="{C179B233-53F9-449A-A70F-19526BD84685}" type="presParOf" srcId="{1B37B271-1BCC-4684-B682-363161AC3214}" destId="{72C0312D-5978-4F60-957A-16B04C956635}" srcOrd="7" destOrd="0" presId="urn:microsoft.com/office/officeart/2008/layout/VerticalCurvedList"/>
    <dgm:cxn modelId="{92A05A9D-9366-4645-8BAB-7408B952A382}" type="presParOf" srcId="{1B37B271-1BCC-4684-B682-363161AC3214}" destId="{1E17E6BD-FF60-4FC3-8894-B6B99F0BD2DA}" srcOrd="8" destOrd="0" presId="urn:microsoft.com/office/officeart/2008/layout/VerticalCurvedList"/>
    <dgm:cxn modelId="{FC1ACF45-EC83-4633-95B0-722A9F097135}" type="presParOf" srcId="{1E17E6BD-FF60-4FC3-8894-B6B99F0BD2DA}" destId="{7D677E12-BB83-4350-BD1D-D08F735F832C}" srcOrd="0" destOrd="0" presId="urn:microsoft.com/office/officeart/2008/layout/VerticalCurvedList"/>
    <dgm:cxn modelId="{A3B455CA-2DBA-4A16-A129-E4195F00663B}" type="presParOf" srcId="{1B37B271-1BCC-4684-B682-363161AC3214}" destId="{97A7121B-4D1C-49A7-ADAC-0858B3299B78}" srcOrd="9" destOrd="0" presId="urn:microsoft.com/office/officeart/2008/layout/VerticalCurvedList"/>
    <dgm:cxn modelId="{D9FB5F7F-AB48-41CE-87A8-AAD464C80E5C}" type="presParOf" srcId="{1B37B271-1BCC-4684-B682-363161AC3214}" destId="{C9AC0E89-8644-4D5C-B178-39B3DE143A9E}" srcOrd="10" destOrd="0" presId="urn:microsoft.com/office/officeart/2008/layout/VerticalCurvedList"/>
    <dgm:cxn modelId="{1CFC56CD-CC3D-48F6-9CEC-EFA178AC307F}" type="presParOf" srcId="{C9AC0E89-8644-4D5C-B178-39B3DE143A9E}" destId="{ECB0705A-E6FD-4851-B083-431C0496BB46}"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DA2894-F9EE-4EDB-9577-0FBD0FBB96DF}"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ru-RU"/>
        </a:p>
      </dgm:t>
    </dgm:pt>
    <dgm:pt modelId="{6B67C5CE-1489-4E41-9303-3FA0650A0528}">
      <dgm:prSet phldrT="[Текст]"/>
      <dgm:spPr/>
      <dgm:t>
        <a:bodyPr/>
        <a:lstStyle/>
        <a:p>
          <a:r>
            <a:rPr lang="en-US" dirty="0" smtClean="0">
              <a:solidFill>
                <a:srgbClr val="FFFF00"/>
              </a:solidFill>
            </a:rPr>
            <a:t>9 </a:t>
          </a:r>
          <a:r>
            <a:rPr lang="kk-KZ" dirty="0" smtClean="0">
              <a:solidFill>
                <a:srgbClr val="FFFF00"/>
              </a:solidFill>
            </a:rPr>
            <a:t>депутат ҚХА атынан мажоритарлық жүйемен</a:t>
          </a:r>
          <a:endParaRPr lang="ru-RU" dirty="0">
            <a:solidFill>
              <a:srgbClr val="FFFF00"/>
            </a:solidFill>
          </a:endParaRPr>
        </a:p>
      </dgm:t>
    </dgm:pt>
    <dgm:pt modelId="{C2D84322-212A-4D7B-B118-B4C5809653DE}" type="parTrans" cxnId="{D4ADFBE4-5C3E-4409-8044-D52DA417E15C}">
      <dgm:prSet/>
      <dgm:spPr/>
      <dgm:t>
        <a:bodyPr/>
        <a:lstStyle/>
        <a:p>
          <a:endParaRPr lang="ru-RU"/>
        </a:p>
      </dgm:t>
    </dgm:pt>
    <dgm:pt modelId="{C3AB54DB-6697-434B-B963-664DD483230F}" type="sibTrans" cxnId="{D4ADFBE4-5C3E-4409-8044-D52DA417E15C}">
      <dgm:prSet/>
      <dgm:spPr/>
      <dgm:t>
        <a:bodyPr/>
        <a:lstStyle/>
        <a:p>
          <a:endParaRPr lang="ru-RU"/>
        </a:p>
      </dgm:t>
    </dgm:pt>
    <dgm:pt modelId="{99780F2E-BA45-4EBF-A4C7-D6CAC9E7CAB1}">
      <dgm:prSet phldrT="[Текст]"/>
      <dgm:spPr/>
      <dgm:t>
        <a:bodyPr/>
        <a:lstStyle/>
        <a:p>
          <a:r>
            <a:rPr lang="en-US" dirty="0" smtClean="0">
              <a:solidFill>
                <a:srgbClr val="FFFF00"/>
              </a:solidFill>
            </a:rPr>
            <a:t>98 </a:t>
          </a:r>
          <a:r>
            <a:rPr lang="kk-KZ" dirty="0" smtClean="0">
              <a:solidFill>
                <a:srgbClr val="FFFF00"/>
              </a:solidFill>
            </a:rPr>
            <a:t>депутат пропорционалды жүйемен</a:t>
          </a:r>
          <a:endParaRPr lang="ru-RU" dirty="0">
            <a:solidFill>
              <a:srgbClr val="FFFF00"/>
            </a:solidFill>
          </a:endParaRPr>
        </a:p>
      </dgm:t>
    </dgm:pt>
    <dgm:pt modelId="{D083DBE4-3E8F-4732-A93F-E111C371DAA6}" type="parTrans" cxnId="{1B2FBD8E-BB6F-45FC-9C2A-BAE672CE8A25}">
      <dgm:prSet/>
      <dgm:spPr/>
      <dgm:t>
        <a:bodyPr/>
        <a:lstStyle/>
        <a:p>
          <a:endParaRPr lang="ru-RU"/>
        </a:p>
      </dgm:t>
    </dgm:pt>
    <dgm:pt modelId="{D9ECE502-B9EA-4805-88B6-5244EAAA56E2}" type="sibTrans" cxnId="{1B2FBD8E-BB6F-45FC-9C2A-BAE672CE8A25}">
      <dgm:prSet/>
      <dgm:spPr/>
      <dgm:t>
        <a:bodyPr/>
        <a:lstStyle/>
        <a:p>
          <a:endParaRPr lang="ru-RU"/>
        </a:p>
      </dgm:t>
    </dgm:pt>
    <dgm:pt modelId="{1F32EB95-DB1F-4012-9CBC-66C508D0A025}" type="pres">
      <dgm:prSet presAssocID="{29DA2894-F9EE-4EDB-9577-0FBD0FBB96DF}" presName="compositeShape" presStyleCnt="0">
        <dgm:presLayoutVars>
          <dgm:chMax val="2"/>
          <dgm:dir/>
          <dgm:resizeHandles val="exact"/>
        </dgm:presLayoutVars>
      </dgm:prSet>
      <dgm:spPr/>
      <dgm:t>
        <a:bodyPr/>
        <a:lstStyle/>
        <a:p>
          <a:endParaRPr lang="ru-RU"/>
        </a:p>
      </dgm:t>
    </dgm:pt>
    <dgm:pt modelId="{5BDDFA7A-1226-4208-940B-2E3798C947AC}" type="pres">
      <dgm:prSet presAssocID="{29DA2894-F9EE-4EDB-9577-0FBD0FBB96DF}" presName="ribbon" presStyleLbl="node1" presStyleIdx="0" presStyleCnt="1"/>
      <dgm:spPr/>
    </dgm:pt>
    <dgm:pt modelId="{B4661C88-2610-4CEB-B0EE-14FFD93DFAE0}" type="pres">
      <dgm:prSet presAssocID="{29DA2894-F9EE-4EDB-9577-0FBD0FBB96DF}" presName="leftArrowText" presStyleLbl="node1" presStyleIdx="0" presStyleCnt="1">
        <dgm:presLayoutVars>
          <dgm:chMax val="0"/>
          <dgm:bulletEnabled val="1"/>
        </dgm:presLayoutVars>
      </dgm:prSet>
      <dgm:spPr/>
      <dgm:t>
        <a:bodyPr/>
        <a:lstStyle/>
        <a:p>
          <a:endParaRPr lang="ru-RU"/>
        </a:p>
      </dgm:t>
    </dgm:pt>
    <dgm:pt modelId="{DD4D5DE4-ED32-40A9-9AF8-C1CC91B25391}" type="pres">
      <dgm:prSet presAssocID="{29DA2894-F9EE-4EDB-9577-0FBD0FBB96DF}" presName="rightArrowText" presStyleLbl="node1" presStyleIdx="0" presStyleCnt="1">
        <dgm:presLayoutVars>
          <dgm:chMax val="0"/>
          <dgm:bulletEnabled val="1"/>
        </dgm:presLayoutVars>
      </dgm:prSet>
      <dgm:spPr/>
      <dgm:t>
        <a:bodyPr/>
        <a:lstStyle/>
        <a:p>
          <a:endParaRPr lang="ru-RU"/>
        </a:p>
      </dgm:t>
    </dgm:pt>
  </dgm:ptLst>
  <dgm:cxnLst>
    <dgm:cxn modelId="{06591BEA-CCFB-4CCA-B0AA-673169BD8857}" type="presOf" srcId="{6B67C5CE-1489-4E41-9303-3FA0650A0528}" destId="{B4661C88-2610-4CEB-B0EE-14FFD93DFAE0}" srcOrd="0" destOrd="0" presId="urn:microsoft.com/office/officeart/2005/8/layout/arrow6"/>
    <dgm:cxn modelId="{1B2FBD8E-BB6F-45FC-9C2A-BAE672CE8A25}" srcId="{29DA2894-F9EE-4EDB-9577-0FBD0FBB96DF}" destId="{99780F2E-BA45-4EBF-A4C7-D6CAC9E7CAB1}" srcOrd="1" destOrd="0" parTransId="{D083DBE4-3E8F-4732-A93F-E111C371DAA6}" sibTransId="{D9ECE502-B9EA-4805-88B6-5244EAAA56E2}"/>
    <dgm:cxn modelId="{6DC0BE82-52E1-40FE-8F09-00D2FAA90AEA}" type="presOf" srcId="{99780F2E-BA45-4EBF-A4C7-D6CAC9E7CAB1}" destId="{DD4D5DE4-ED32-40A9-9AF8-C1CC91B25391}" srcOrd="0" destOrd="0" presId="urn:microsoft.com/office/officeart/2005/8/layout/arrow6"/>
    <dgm:cxn modelId="{D4ADFBE4-5C3E-4409-8044-D52DA417E15C}" srcId="{29DA2894-F9EE-4EDB-9577-0FBD0FBB96DF}" destId="{6B67C5CE-1489-4E41-9303-3FA0650A0528}" srcOrd="0" destOrd="0" parTransId="{C2D84322-212A-4D7B-B118-B4C5809653DE}" sibTransId="{C3AB54DB-6697-434B-B963-664DD483230F}"/>
    <dgm:cxn modelId="{B324D07F-0FC4-4220-979D-931DC0B73684}" type="presOf" srcId="{29DA2894-F9EE-4EDB-9577-0FBD0FBB96DF}" destId="{1F32EB95-DB1F-4012-9CBC-66C508D0A025}" srcOrd="0" destOrd="0" presId="urn:microsoft.com/office/officeart/2005/8/layout/arrow6"/>
    <dgm:cxn modelId="{042BCD3D-B91C-48A1-946A-8AB6C0646C65}" type="presParOf" srcId="{1F32EB95-DB1F-4012-9CBC-66C508D0A025}" destId="{5BDDFA7A-1226-4208-940B-2E3798C947AC}" srcOrd="0" destOrd="0" presId="urn:microsoft.com/office/officeart/2005/8/layout/arrow6"/>
    <dgm:cxn modelId="{031856F7-7C42-4495-ADB1-C13E8DACA673}" type="presParOf" srcId="{1F32EB95-DB1F-4012-9CBC-66C508D0A025}" destId="{B4661C88-2610-4CEB-B0EE-14FFD93DFAE0}" srcOrd="1" destOrd="0" presId="urn:microsoft.com/office/officeart/2005/8/layout/arrow6"/>
    <dgm:cxn modelId="{210F25F5-B634-45D3-8191-B69412AAB1CE}" type="presParOf" srcId="{1F32EB95-DB1F-4012-9CBC-66C508D0A025}" destId="{DD4D5DE4-ED32-40A9-9AF8-C1CC91B25391}"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9DA2894-F9EE-4EDB-9577-0FBD0FBB96DF}"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ru-RU"/>
        </a:p>
      </dgm:t>
    </dgm:pt>
    <dgm:pt modelId="{6B67C5CE-1489-4E41-9303-3FA0650A0528}">
      <dgm:prSet phldrT="[Текст]" custT="1"/>
      <dgm:spPr/>
      <dgm:t>
        <a:bodyPr/>
        <a:lstStyle/>
        <a:p>
          <a:r>
            <a:rPr lang="kk-KZ" sz="2700" dirty="0" smtClean="0">
              <a:solidFill>
                <a:srgbClr val="FFFF00"/>
              </a:solidFill>
            </a:rPr>
            <a:t>Әрбір облыстан, республикалық маңызы бар қалалардан, астанадан </a:t>
          </a:r>
          <a:r>
            <a:rPr lang="en-US" sz="2700" dirty="0" smtClean="0">
              <a:solidFill>
                <a:srgbClr val="FFFF00"/>
              </a:solidFill>
            </a:rPr>
            <a:t>–</a:t>
          </a:r>
          <a:r>
            <a:rPr lang="en-US" sz="2700" b="1" dirty="0" smtClean="0">
              <a:solidFill>
                <a:srgbClr val="FFFF00"/>
              </a:solidFill>
            </a:rPr>
            <a:t> </a:t>
          </a:r>
          <a:r>
            <a:rPr lang="en-US" sz="4000" b="1" dirty="0" smtClean="0">
              <a:solidFill>
                <a:srgbClr val="FFFF00"/>
              </a:solidFill>
            </a:rPr>
            <a:t>2 </a:t>
          </a:r>
          <a:r>
            <a:rPr lang="kk-KZ" sz="2700" dirty="0" smtClean="0">
              <a:solidFill>
                <a:srgbClr val="FFFF00"/>
              </a:solidFill>
            </a:rPr>
            <a:t>адамнан</a:t>
          </a:r>
          <a:endParaRPr lang="ru-RU" sz="2700" dirty="0">
            <a:solidFill>
              <a:srgbClr val="FFFF00"/>
            </a:solidFill>
          </a:endParaRPr>
        </a:p>
      </dgm:t>
    </dgm:pt>
    <dgm:pt modelId="{C2D84322-212A-4D7B-B118-B4C5809653DE}" type="parTrans" cxnId="{D4ADFBE4-5C3E-4409-8044-D52DA417E15C}">
      <dgm:prSet/>
      <dgm:spPr/>
      <dgm:t>
        <a:bodyPr/>
        <a:lstStyle/>
        <a:p>
          <a:endParaRPr lang="ru-RU"/>
        </a:p>
      </dgm:t>
    </dgm:pt>
    <dgm:pt modelId="{C3AB54DB-6697-434B-B963-664DD483230F}" type="sibTrans" cxnId="{D4ADFBE4-5C3E-4409-8044-D52DA417E15C}">
      <dgm:prSet/>
      <dgm:spPr/>
      <dgm:t>
        <a:bodyPr/>
        <a:lstStyle/>
        <a:p>
          <a:endParaRPr lang="ru-RU"/>
        </a:p>
      </dgm:t>
    </dgm:pt>
    <dgm:pt modelId="{99780F2E-BA45-4EBF-A4C7-D6CAC9E7CAB1}">
      <dgm:prSet phldrT="[Текст]" custT="1"/>
      <dgm:spPr/>
      <dgm:t>
        <a:bodyPr/>
        <a:lstStyle/>
        <a:p>
          <a:r>
            <a:rPr lang="kk-KZ" sz="2700" b="0" i="0" noProof="0" dirty="0" smtClean="0">
              <a:solidFill>
                <a:srgbClr val="FFFF00"/>
              </a:solidFill>
            </a:rPr>
            <a:t>Сенаттың</a:t>
          </a:r>
          <a:r>
            <a:rPr lang="kk-KZ" sz="4000" b="0" i="0" noProof="0" dirty="0" smtClean="0">
              <a:solidFill>
                <a:srgbClr val="FFFF00"/>
              </a:solidFill>
            </a:rPr>
            <a:t> </a:t>
          </a:r>
          <a:r>
            <a:rPr lang="en-US" sz="4000" b="1" i="0" noProof="0" dirty="0" smtClean="0">
              <a:solidFill>
                <a:srgbClr val="FFFF00"/>
              </a:solidFill>
            </a:rPr>
            <a:t>15</a:t>
          </a:r>
          <a:r>
            <a:rPr lang="en-US" sz="4000" b="0" i="0" noProof="0" dirty="0" smtClean="0">
              <a:solidFill>
                <a:srgbClr val="FFFF00"/>
              </a:solidFill>
            </a:rPr>
            <a:t> </a:t>
          </a:r>
          <a:r>
            <a:rPr lang="kk-KZ" sz="2700" b="0" i="0" noProof="0" dirty="0" smtClean="0">
              <a:solidFill>
                <a:srgbClr val="FFFF00"/>
              </a:solidFill>
            </a:rPr>
            <a:t>депутатын Қазақстан Республикасының Президенті тағайындайды</a:t>
          </a:r>
          <a:endParaRPr lang="kk-KZ" sz="2700" noProof="0" dirty="0">
            <a:solidFill>
              <a:srgbClr val="FFFF00"/>
            </a:solidFill>
          </a:endParaRPr>
        </a:p>
      </dgm:t>
    </dgm:pt>
    <dgm:pt modelId="{D083DBE4-3E8F-4732-A93F-E111C371DAA6}" type="parTrans" cxnId="{1B2FBD8E-BB6F-45FC-9C2A-BAE672CE8A25}">
      <dgm:prSet/>
      <dgm:spPr/>
      <dgm:t>
        <a:bodyPr/>
        <a:lstStyle/>
        <a:p>
          <a:endParaRPr lang="ru-RU"/>
        </a:p>
      </dgm:t>
    </dgm:pt>
    <dgm:pt modelId="{D9ECE502-B9EA-4805-88B6-5244EAAA56E2}" type="sibTrans" cxnId="{1B2FBD8E-BB6F-45FC-9C2A-BAE672CE8A25}">
      <dgm:prSet/>
      <dgm:spPr/>
      <dgm:t>
        <a:bodyPr/>
        <a:lstStyle/>
        <a:p>
          <a:endParaRPr lang="ru-RU"/>
        </a:p>
      </dgm:t>
    </dgm:pt>
    <dgm:pt modelId="{1F32EB95-DB1F-4012-9CBC-66C508D0A025}" type="pres">
      <dgm:prSet presAssocID="{29DA2894-F9EE-4EDB-9577-0FBD0FBB96DF}" presName="compositeShape" presStyleCnt="0">
        <dgm:presLayoutVars>
          <dgm:chMax val="2"/>
          <dgm:dir/>
          <dgm:resizeHandles val="exact"/>
        </dgm:presLayoutVars>
      </dgm:prSet>
      <dgm:spPr/>
      <dgm:t>
        <a:bodyPr/>
        <a:lstStyle/>
        <a:p>
          <a:endParaRPr lang="ru-RU"/>
        </a:p>
      </dgm:t>
    </dgm:pt>
    <dgm:pt modelId="{5BDDFA7A-1226-4208-940B-2E3798C947AC}" type="pres">
      <dgm:prSet presAssocID="{29DA2894-F9EE-4EDB-9577-0FBD0FBB96DF}" presName="ribbon" presStyleLbl="node1" presStyleIdx="0" presStyleCnt="1" custLinFactNeighborX="0" custLinFactNeighborY="2070"/>
      <dgm:spPr/>
    </dgm:pt>
    <dgm:pt modelId="{B4661C88-2610-4CEB-B0EE-14FFD93DFAE0}" type="pres">
      <dgm:prSet presAssocID="{29DA2894-F9EE-4EDB-9577-0FBD0FBB96DF}" presName="leftArrowText" presStyleLbl="node1" presStyleIdx="0" presStyleCnt="1">
        <dgm:presLayoutVars>
          <dgm:chMax val="0"/>
          <dgm:bulletEnabled val="1"/>
        </dgm:presLayoutVars>
      </dgm:prSet>
      <dgm:spPr/>
      <dgm:t>
        <a:bodyPr/>
        <a:lstStyle/>
        <a:p>
          <a:endParaRPr lang="ru-RU"/>
        </a:p>
      </dgm:t>
    </dgm:pt>
    <dgm:pt modelId="{DD4D5DE4-ED32-40A9-9AF8-C1CC91B25391}" type="pres">
      <dgm:prSet presAssocID="{29DA2894-F9EE-4EDB-9577-0FBD0FBB96DF}" presName="rightArrowText" presStyleLbl="node1" presStyleIdx="0" presStyleCnt="1">
        <dgm:presLayoutVars>
          <dgm:chMax val="0"/>
          <dgm:bulletEnabled val="1"/>
        </dgm:presLayoutVars>
      </dgm:prSet>
      <dgm:spPr/>
      <dgm:t>
        <a:bodyPr/>
        <a:lstStyle/>
        <a:p>
          <a:endParaRPr lang="ru-RU"/>
        </a:p>
      </dgm:t>
    </dgm:pt>
  </dgm:ptLst>
  <dgm:cxnLst>
    <dgm:cxn modelId="{06591BEA-CCFB-4CCA-B0AA-673169BD8857}" type="presOf" srcId="{6B67C5CE-1489-4E41-9303-3FA0650A0528}" destId="{B4661C88-2610-4CEB-B0EE-14FFD93DFAE0}" srcOrd="0" destOrd="0" presId="urn:microsoft.com/office/officeart/2005/8/layout/arrow6"/>
    <dgm:cxn modelId="{1B2FBD8E-BB6F-45FC-9C2A-BAE672CE8A25}" srcId="{29DA2894-F9EE-4EDB-9577-0FBD0FBB96DF}" destId="{99780F2E-BA45-4EBF-A4C7-D6CAC9E7CAB1}" srcOrd="1" destOrd="0" parTransId="{D083DBE4-3E8F-4732-A93F-E111C371DAA6}" sibTransId="{D9ECE502-B9EA-4805-88B6-5244EAAA56E2}"/>
    <dgm:cxn modelId="{6DC0BE82-52E1-40FE-8F09-00D2FAA90AEA}" type="presOf" srcId="{99780F2E-BA45-4EBF-A4C7-D6CAC9E7CAB1}" destId="{DD4D5DE4-ED32-40A9-9AF8-C1CC91B25391}" srcOrd="0" destOrd="0" presId="urn:microsoft.com/office/officeart/2005/8/layout/arrow6"/>
    <dgm:cxn modelId="{D4ADFBE4-5C3E-4409-8044-D52DA417E15C}" srcId="{29DA2894-F9EE-4EDB-9577-0FBD0FBB96DF}" destId="{6B67C5CE-1489-4E41-9303-3FA0650A0528}" srcOrd="0" destOrd="0" parTransId="{C2D84322-212A-4D7B-B118-B4C5809653DE}" sibTransId="{C3AB54DB-6697-434B-B963-664DD483230F}"/>
    <dgm:cxn modelId="{B324D07F-0FC4-4220-979D-931DC0B73684}" type="presOf" srcId="{29DA2894-F9EE-4EDB-9577-0FBD0FBB96DF}" destId="{1F32EB95-DB1F-4012-9CBC-66C508D0A025}" srcOrd="0" destOrd="0" presId="urn:microsoft.com/office/officeart/2005/8/layout/arrow6"/>
    <dgm:cxn modelId="{042BCD3D-B91C-48A1-946A-8AB6C0646C65}" type="presParOf" srcId="{1F32EB95-DB1F-4012-9CBC-66C508D0A025}" destId="{5BDDFA7A-1226-4208-940B-2E3798C947AC}" srcOrd="0" destOrd="0" presId="urn:microsoft.com/office/officeart/2005/8/layout/arrow6"/>
    <dgm:cxn modelId="{031856F7-7C42-4495-ADB1-C13E8DACA673}" type="presParOf" srcId="{1F32EB95-DB1F-4012-9CBC-66C508D0A025}" destId="{B4661C88-2610-4CEB-B0EE-14FFD93DFAE0}" srcOrd="1" destOrd="0" presId="urn:microsoft.com/office/officeart/2005/8/layout/arrow6"/>
    <dgm:cxn modelId="{210F25F5-B634-45D3-8191-B69412AAB1CE}" type="presParOf" srcId="{1F32EB95-DB1F-4012-9CBC-66C508D0A025}" destId="{DD4D5DE4-ED32-40A9-9AF8-C1CC91B25391}"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830498-504E-4A99-8843-4C88D4281471}">
      <dsp:nvSpPr>
        <dsp:cNvPr id="0" name=""/>
        <dsp:cNvSpPr/>
      </dsp:nvSpPr>
      <dsp:spPr>
        <a:xfrm>
          <a:off x="-6126981" y="-937410"/>
          <a:ext cx="7293488" cy="7293488"/>
        </a:xfrm>
        <a:prstGeom prst="blockArc">
          <a:avLst>
            <a:gd name="adj1" fmla="val 18900000"/>
            <a:gd name="adj2" fmla="val 2700000"/>
            <a:gd name="adj3" fmla="val 296"/>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025AE83-56EE-498A-836F-34ACAF2A781A}">
      <dsp:nvSpPr>
        <dsp:cNvPr id="0" name=""/>
        <dsp:cNvSpPr/>
      </dsp:nvSpPr>
      <dsp:spPr>
        <a:xfrm>
          <a:off x="434398" y="285347"/>
          <a:ext cx="9999363" cy="57047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73660" rIns="73660" bIns="73660" numCol="1" spcCol="1270" anchor="ctr" anchorCtr="0">
          <a:noAutofit/>
        </a:bodyPr>
        <a:lstStyle/>
        <a:p>
          <a:pPr lvl="0" algn="l" defTabSz="1289050">
            <a:lnSpc>
              <a:spcPct val="90000"/>
            </a:lnSpc>
            <a:spcBef>
              <a:spcPct val="0"/>
            </a:spcBef>
            <a:spcAft>
              <a:spcPct val="35000"/>
            </a:spcAft>
          </a:pPr>
          <a:r>
            <a:rPr lang="kk-KZ" sz="2900" kern="1200" dirty="0" smtClean="0"/>
            <a:t>Қоғамдық мүдделерді білдіру</a:t>
          </a:r>
          <a:endParaRPr lang="ru-RU" sz="2900" kern="1200" dirty="0"/>
        </a:p>
      </dsp:txBody>
      <dsp:txXfrm>
        <a:off x="434398" y="285347"/>
        <a:ext cx="9999363" cy="570477"/>
      </dsp:txXfrm>
    </dsp:sp>
    <dsp:sp modelId="{1B8E803F-1D57-4077-B222-EF252EF69DC3}">
      <dsp:nvSpPr>
        <dsp:cNvPr id="0" name=""/>
        <dsp:cNvSpPr/>
      </dsp:nvSpPr>
      <dsp:spPr>
        <a:xfrm>
          <a:off x="77849" y="214037"/>
          <a:ext cx="713096" cy="713096"/>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378DDB2-5487-4D12-B6A4-3600079BB6D7}">
      <dsp:nvSpPr>
        <dsp:cNvPr id="0" name=""/>
        <dsp:cNvSpPr/>
      </dsp:nvSpPr>
      <dsp:spPr>
        <a:xfrm>
          <a:off x="903654" y="1140954"/>
          <a:ext cx="9530107" cy="570477"/>
        </a:xfrm>
        <a:prstGeom prst="rec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73660" rIns="73660" bIns="73660" numCol="1" spcCol="1270" anchor="ctr" anchorCtr="0">
          <a:noAutofit/>
        </a:bodyPr>
        <a:lstStyle/>
        <a:p>
          <a:pPr lvl="0" algn="l" defTabSz="1289050">
            <a:lnSpc>
              <a:spcPct val="90000"/>
            </a:lnSpc>
            <a:spcBef>
              <a:spcPct val="0"/>
            </a:spcBef>
            <a:spcAft>
              <a:spcPct val="35000"/>
            </a:spcAft>
          </a:pPr>
          <a:r>
            <a:rPr lang="kk-KZ" sz="2900" kern="1200" dirty="0" smtClean="0"/>
            <a:t>Биліктің заңдылығы</a:t>
          </a:r>
          <a:endParaRPr lang="ru-RU" sz="2900" kern="1200" dirty="0"/>
        </a:p>
      </dsp:txBody>
      <dsp:txXfrm>
        <a:off x="903654" y="1140954"/>
        <a:ext cx="9530107" cy="570477"/>
      </dsp:txXfrm>
    </dsp:sp>
    <dsp:sp modelId="{0A4ACE34-3AE9-4755-A45E-E7C408BC15DD}">
      <dsp:nvSpPr>
        <dsp:cNvPr id="0" name=""/>
        <dsp:cNvSpPr/>
      </dsp:nvSpPr>
      <dsp:spPr>
        <a:xfrm>
          <a:off x="547106" y="1069644"/>
          <a:ext cx="713096" cy="713096"/>
        </a:xfrm>
        <a:prstGeom prst="ellipse">
          <a:avLst/>
        </a:prstGeom>
        <a:solidFill>
          <a:schemeClr val="lt1">
            <a:hueOff val="0"/>
            <a:satOff val="0"/>
            <a:lumOff val="0"/>
            <a:alphaOff val="0"/>
          </a:schemeClr>
        </a:solidFill>
        <a:ln w="12700" cap="flat" cmpd="sng" algn="ctr">
          <a:solidFill>
            <a:schemeClr val="accent2">
              <a:hueOff val="-291073"/>
              <a:satOff val="-16786"/>
              <a:lumOff val="1726"/>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B2E09D-778D-4A74-8BBE-C600537BC5C5}">
      <dsp:nvSpPr>
        <dsp:cNvPr id="0" name=""/>
        <dsp:cNvSpPr/>
      </dsp:nvSpPr>
      <dsp:spPr>
        <a:xfrm>
          <a:off x="1118233" y="1996562"/>
          <a:ext cx="9315527" cy="570477"/>
        </a:xfrm>
        <a:prstGeom prst="rec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73660" rIns="73660" bIns="73660" numCol="1" spcCol="1270" anchor="ctr" anchorCtr="0">
          <a:noAutofit/>
        </a:bodyPr>
        <a:lstStyle/>
        <a:p>
          <a:pPr lvl="0" algn="l" defTabSz="1289050">
            <a:lnSpc>
              <a:spcPct val="90000"/>
            </a:lnSpc>
            <a:spcBef>
              <a:spcPct val="0"/>
            </a:spcBef>
            <a:spcAft>
              <a:spcPct val="35000"/>
            </a:spcAft>
          </a:pPr>
          <a:r>
            <a:rPr lang="kk-KZ" sz="2900" kern="1200" dirty="0" smtClean="0"/>
            <a:t>Саяси өмірдің әлеуметтік барометрі</a:t>
          </a:r>
          <a:endParaRPr lang="ru-RU" sz="2900" kern="1200" dirty="0"/>
        </a:p>
      </dsp:txBody>
      <dsp:txXfrm>
        <a:off x="1118233" y="1996562"/>
        <a:ext cx="9315527" cy="570477"/>
      </dsp:txXfrm>
    </dsp:sp>
    <dsp:sp modelId="{995444AD-2820-4248-AE93-92843124CFF5}">
      <dsp:nvSpPr>
        <dsp:cNvPr id="0" name=""/>
        <dsp:cNvSpPr/>
      </dsp:nvSpPr>
      <dsp:spPr>
        <a:xfrm>
          <a:off x="761685" y="1925252"/>
          <a:ext cx="713096" cy="713096"/>
        </a:xfrm>
        <a:prstGeom prst="ellipse">
          <a:avLst/>
        </a:prstGeom>
        <a:solidFill>
          <a:schemeClr val="lt1">
            <a:hueOff val="0"/>
            <a:satOff val="0"/>
            <a:lumOff val="0"/>
            <a:alphaOff val="0"/>
          </a:schemeClr>
        </a:solidFill>
        <a:ln w="12700" cap="flat" cmpd="sng" algn="ctr">
          <a:solidFill>
            <a:schemeClr val="accent2">
              <a:hueOff val="-582145"/>
              <a:satOff val="-33571"/>
              <a:lumOff val="3451"/>
              <a:alphaOff val="0"/>
            </a:schemeClr>
          </a:solidFill>
          <a:prstDash val="solid"/>
          <a:miter lim="800000"/>
        </a:ln>
        <a:effectLst/>
      </dsp:spPr>
      <dsp:style>
        <a:lnRef idx="2">
          <a:scrgbClr r="0" g="0" b="0"/>
        </a:lnRef>
        <a:fillRef idx="1">
          <a:scrgbClr r="0" g="0" b="0"/>
        </a:fillRef>
        <a:effectRef idx="0">
          <a:scrgbClr r="0" g="0" b="0"/>
        </a:effectRef>
        <a:fontRef idx="minor"/>
      </dsp:style>
    </dsp:sp>
    <dsp:sp modelId="{9F1C5EF3-B369-427D-BE2E-29856C479A65}">
      <dsp:nvSpPr>
        <dsp:cNvPr id="0" name=""/>
        <dsp:cNvSpPr/>
      </dsp:nvSpPr>
      <dsp:spPr>
        <a:xfrm>
          <a:off x="1118233" y="2851627"/>
          <a:ext cx="9315527" cy="570477"/>
        </a:xfrm>
        <a:prstGeom prst="rec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73660" rIns="73660" bIns="73660" numCol="1" spcCol="1270" anchor="ctr" anchorCtr="0">
          <a:noAutofit/>
        </a:bodyPr>
        <a:lstStyle/>
        <a:p>
          <a:pPr lvl="0" algn="l" defTabSz="1289050">
            <a:lnSpc>
              <a:spcPct val="90000"/>
            </a:lnSpc>
            <a:spcBef>
              <a:spcPct val="0"/>
            </a:spcBef>
            <a:spcAft>
              <a:spcPct val="35000"/>
            </a:spcAft>
          </a:pPr>
          <a:r>
            <a:rPr lang="kk-KZ" sz="2900" kern="1200" dirty="0" smtClean="0"/>
            <a:t>Саяси элитаны рекруттау</a:t>
          </a:r>
          <a:endParaRPr lang="ru-RU" sz="2900" kern="1200" dirty="0"/>
        </a:p>
      </dsp:txBody>
      <dsp:txXfrm>
        <a:off x="1118233" y="2851627"/>
        <a:ext cx="9315527" cy="570477"/>
      </dsp:txXfrm>
    </dsp:sp>
    <dsp:sp modelId="{A2B778CB-B0F4-485C-96BB-3F54E5DA1027}">
      <dsp:nvSpPr>
        <dsp:cNvPr id="0" name=""/>
        <dsp:cNvSpPr/>
      </dsp:nvSpPr>
      <dsp:spPr>
        <a:xfrm>
          <a:off x="761685" y="2780318"/>
          <a:ext cx="713096" cy="713096"/>
        </a:xfrm>
        <a:prstGeom prst="ellipse">
          <a:avLst/>
        </a:prstGeom>
        <a:solidFill>
          <a:schemeClr val="lt1">
            <a:hueOff val="0"/>
            <a:satOff val="0"/>
            <a:lumOff val="0"/>
            <a:alphaOff val="0"/>
          </a:schemeClr>
        </a:solidFill>
        <a:ln w="12700" cap="flat" cmpd="sng" algn="ctr">
          <a:solidFill>
            <a:schemeClr val="accent2">
              <a:hueOff val="-873218"/>
              <a:satOff val="-50357"/>
              <a:lumOff val="5177"/>
              <a:alphaOff val="0"/>
            </a:schemeClr>
          </a:solidFill>
          <a:prstDash val="solid"/>
          <a:miter lim="800000"/>
        </a:ln>
        <a:effectLst/>
      </dsp:spPr>
      <dsp:style>
        <a:lnRef idx="2">
          <a:scrgbClr r="0" g="0" b="0"/>
        </a:lnRef>
        <a:fillRef idx="1">
          <a:scrgbClr r="0" g="0" b="0"/>
        </a:fillRef>
        <a:effectRef idx="0">
          <a:scrgbClr r="0" g="0" b="0"/>
        </a:effectRef>
        <a:fontRef idx="minor"/>
      </dsp:style>
    </dsp:sp>
    <dsp:sp modelId="{95315F02-AF3B-4118-BC30-284AE1BBB8D8}">
      <dsp:nvSpPr>
        <dsp:cNvPr id="0" name=""/>
        <dsp:cNvSpPr/>
      </dsp:nvSpPr>
      <dsp:spPr>
        <a:xfrm>
          <a:off x="903654" y="3707235"/>
          <a:ext cx="9530107" cy="570477"/>
        </a:xfrm>
        <a:prstGeom prst="rec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73660" rIns="73660" bIns="73660" numCol="1" spcCol="1270" anchor="ctr" anchorCtr="0">
          <a:noAutofit/>
        </a:bodyPr>
        <a:lstStyle/>
        <a:p>
          <a:pPr lvl="0" algn="l" defTabSz="1289050">
            <a:lnSpc>
              <a:spcPct val="90000"/>
            </a:lnSpc>
            <a:spcBef>
              <a:spcPct val="0"/>
            </a:spcBef>
            <a:spcAft>
              <a:spcPct val="35000"/>
            </a:spcAft>
          </a:pPr>
          <a:r>
            <a:rPr lang="kk-KZ" sz="2900" kern="1200" dirty="0" smtClean="0"/>
            <a:t>Азаматтардың саяси қатысуын негіздеу</a:t>
          </a:r>
          <a:endParaRPr lang="ru-RU" sz="2900" kern="1200" dirty="0"/>
        </a:p>
      </dsp:txBody>
      <dsp:txXfrm>
        <a:off x="903654" y="3707235"/>
        <a:ext cx="9530107" cy="570477"/>
      </dsp:txXfrm>
    </dsp:sp>
    <dsp:sp modelId="{38933932-9807-4D07-83B6-0898D8134A10}">
      <dsp:nvSpPr>
        <dsp:cNvPr id="0" name=""/>
        <dsp:cNvSpPr/>
      </dsp:nvSpPr>
      <dsp:spPr>
        <a:xfrm>
          <a:off x="547106" y="3635925"/>
          <a:ext cx="713096" cy="713096"/>
        </a:xfrm>
        <a:prstGeom prst="ellipse">
          <a:avLst/>
        </a:prstGeom>
        <a:solidFill>
          <a:schemeClr val="lt1">
            <a:hueOff val="0"/>
            <a:satOff val="0"/>
            <a:lumOff val="0"/>
            <a:alphaOff val="0"/>
          </a:schemeClr>
        </a:solidFill>
        <a:ln w="12700" cap="flat" cmpd="sng" algn="ctr">
          <a:solidFill>
            <a:schemeClr val="accent2">
              <a:hueOff val="-1164290"/>
              <a:satOff val="-67142"/>
              <a:lumOff val="6902"/>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46B492-E8F8-4757-B6C4-A7F8E4FC5E69}">
      <dsp:nvSpPr>
        <dsp:cNvPr id="0" name=""/>
        <dsp:cNvSpPr/>
      </dsp:nvSpPr>
      <dsp:spPr>
        <a:xfrm>
          <a:off x="434398" y="4562842"/>
          <a:ext cx="9999363" cy="570477"/>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73660" rIns="73660" bIns="73660" numCol="1" spcCol="1270" anchor="ctr" anchorCtr="0">
          <a:noAutofit/>
        </a:bodyPr>
        <a:lstStyle/>
        <a:p>
          <a:pPr lvl="0" algn="l" defTabSz="1289050">
            <a:lnSpc>
              <a:spcPct val="90000"/>
            </a:lnSpc>
            <a:spcBef>
              <a:spcPct val="0"/>
            </a:spcBef>
            <a:spcAft>
              <a:spcPct val="35000"/>
            </a:spcAft>
          </a:pPr>
          <a:r>
            <a:rPr lang="kk-KZ" sz="2900" kern="1200" dirty="0" smtClean="0"/>
            <a:t>С</a:t>
          </a:r>
          <a:r>
            <a:rPr lang="ru-RU" sz="2900" kern="1200" dirty="0" smtClean="0"/>
            <a:t>а</a:t>
          </a:r>
          <a:r>
            <a:rPr lang="kk-KZ" sz="2900" kern="1200" dirty="0" smtClean="0"/>
            <a:t>яси әлеуметтену</a:t>
          </a:r>
          <a:endParaRPr lang="ru-RU" sz="2900" kern="1200" dirty="0"/>
        </a:p>
      </dsp:txBody>
      <dsp:txXfrm>
        <a:off x="434398" y="4562842"/>
        <a:ext cx="9999363" cy="570477"/>
      </dsp:txXfrm>
    </dsp:sp>
    <dsp:sp modelId="{58D8AB11-FD17-4990-80ED-CA33EC59EA35}">
      <dsp:nvSpPr>
        <dsp:cNvPr id="0" name=""/>
        <dsp:cNvSpPr/>
      </dsp:nvSpPr>
      <dsp:spPr>
        <a:xfrm>
          <a:off x="77849" y="4491533"/>
          <a:ext cx="713096" cy="713096"/>
        </a:xfrm>
        <a:prstGeom prst="ellipse">
          <a:avLst/>
        </a:prstGeom>
        <a:solidFill>
          <a:schemeClr val="lt1">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0004E7-2B61-48E0-8A8F-404D8F5B7249}">
      <dsp:nvSpPr>
        <dsp:cNvPr id="0" name=""/>
        <dsp:cNvSpPr/>
      </dsp:nvSpPr>
      <dsp:spPr>
        <a:xfrm>
          <a:off x="-6126981" y="-937410"/>
          <a:ext cx="7293488" cy="7293488"/>
        </a:xfrm>
        <a:prstGeom prst="blockArc">
          <a:avLst>
            <a:gd name="adj1" fmla="val 18900000"/>
            <a:gd name="adj2" fmla="val 2700000"/>
            <a:gd name="adj3" fmla="val 296"/>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6B2A1CD-3043-42D0-A55D-F6DE55A29243}">
      <dsp:nvSpPr>
        <dsp:cNvPr id="0" name=""/>
        <dsp:cNvSpPr/>
      </dsp:nvSpPr>
      <dsp:spPr>
        <a:xfrm>
          <a:off x="509717" y="338558"/>
          <a:ext cx="10029148" cy="67755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68580" rIns="68580" bIns="68580" numCol="1" spcCol="1270" anchor="ctr" anchorCtr="0">
          <a:noAutofit/>
        </a:bodyPr>
        <a:lstStyle/>
        <a:p>
          <a:pPr lvl="0" algn="l" defTabSz="1200150">
            <a:lnSpc>
              <a:spcPct val="90000"/>
            </a:lnSpc>
            <a:spcBef>
              <a:spcPct val="0"/>
            </a:spcBef>
            <a:spcAft>
              <a:spcPct val="35000"/>
            </a:spcAft>
          </a:pPr>
          <a:r>
            <a:rPr lang="kk-KZ" sz="2700" kern="1200" dirty="0" smtClean="0"/>
            <a:t>Сайлаудың міндеттілігі және нақты мерзім аралығында өткізілуі</a:t>
          </a:r>
          <a:endParaRPr lang="ru-RU" sz="2700" kern="1200" dirty="0"/>
        </a:p>
      </dsp:txBody>
      <dsp:txXfrm>
        <a:off x="509717" y="338558"/>
        <a:ext cx="10029148" cy="677550"/>
      </dsp:txXfrm>
    </dsp:sp>
    <dsp:sp modelId="{A55C9C3F-C57F-4966-B218-283B044631A7}">
      <dsp:nvSpPr>
        <dsp:cNvPr id="0" name=""/>
        <dsp:cNvSpPr/>
      </dsp:nvSpPr>
      <dsp:spPr>
        <a:xfrm>
          <a:off x="86248" y="253864"/>
          <a:ext cx="846937" cy="846937"/>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3EB25A-FDDE-42AA-B87C-ED2A89704FB6}">
      <dsp:nvSpPr>
        <dsp:cNvPr id="0" name=""/>
        <dsp:cNvSpPr/>
      </dsp:nvSpPr>
      <dsp:spPr>
        <a:xfrm>
          <a:off x="995230" y="1354558"/>
          <a:ext cx="9543635" cy="677550"/>
        </a:xfrm>
        <a:prstGeom prst="rect">
          <a:avLst/>
        </a:prstGeom>
        <a:solidFill>
          <a:schemeClr val="accent5">
            <a:hueOff val="-1838336"/>
            <a:satOff val="-2557"/>
            <a:lumOff val="-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68580" rIns="68580" bIns="68580" numCol="1" spcCol="1270" anchor="ctr" anchorCtr="0">
          <a:noAutofit/>
        </a:bodyPr>
        <a:lstStyle/>
        <a:p>
          <a:pPr lvl="0" algn="l" defTabSz="1200150">
            <a:lnSpc>
              <a:spcPct val="90000"/>
            </a:lnSpc>
            <a:spcBef>
              <a:spcPct val="0"/>
            </a:spcBef>
            <a:spcAft>
              <a:spcPct val="35000"/>
            </a:spcAft>
          </a:pPr>
          <a:r>
            <a:rPr lang="kk-KZ" sz="2700" kern="1200" dirty="0" smtClean="0"/>
            <a:t>Сайлаудың ашықтығы және жариялылығы</a:t>
          </a:r>
          <a:endParaRPr lang="ru-RU" sz="2700" kern="1200" dirty="0"/>
        </a:p>
      </dsp:txBody>
      <dsp:txXfrm>
        <a:off x="995230" y="1354558"/>
        <a:ext cx="9543635" cy="677550"/>
      </dsp:txXfrm>
    </dsp:sp>
    <dsp:sp modelId="{8AD18CF5-FEC4-4AA7-8034-6F7FFD2100E0}">
      <dsp:nvSpPr>
        <dsp:cNvPr id="0" name=""/>
        <dsp:cNvSpPr/>
      </dsp:nvSpPr>
      <dsp:spPr>
        <a:xfrm>
          <a:off x="571761" y="1269864"/>
          <a:ext cx="846937" cy="846937"/>
        </a:xfrm>
        <a:prstGeom prst="ellipse">
          <a:avLst/>
        </a:prstGeom>
        <a:solidFill>
          <a:schemeClr val="lt1">
            <a:hueOff val="0"/>
            <a:satOff val="0"/>
            <a:lumOff val="0"/>
            <a:alphaOff val="0"/>
          </a:schemeClr>
        </a:solidFill>
        <a:ln w="12700" cap="flat" cmpd="sng" algn="ctr">
          <a:solidFill>
            <a:schemeClr val="accent5">
              <a:hueOff val="-1838336"/>
              <a:satOff val="-2557"/>
              <a:lumOff val="-981"/>
              <a:alphaOff val="0"/>
            </a:schemeClr>
          </a:solidFill>
          <a:prstDash val="solid"/>
          <a:miter lim="800000"/>
        </a:ln>
        <a:effectLst/>
      </dsp:spPr>
      <dsp:style>
        <a:lnRef idx="2">
          <a:scrgbClr r="0" g="0" b="0"/>
        </a:lnRef>
        <a:fillRef idx="1">
          <a:scrgbClr r="0" g="0" b="0"/>
        </a:fillRef>
        <a:effectRef idx="0">
          <a:scrgbClr r="0" g="0" b="0"/>
        </a:effectRef>
        <a:fontRef idx="minor"/>
      </dsp:style>
    </dsp:sp>
    <dsp:sp modelId="{4BA3B12D-4B44-4564-8F97-D14FF0F35BB5}">
      <dsp:nvSpPr>
        <dsp:cNvPr id="0" name=""/>
        <dsp:cNvSpPr/>
      </dsp:nvSpPr>
      <dsp:spPr>
        <a:xfrm>
          <a:off x="1144243" y="2370558"/>
          <a:ext cx="9394622" cy="677550"/>
        </a:xfrm>
        <a:prstGeom prst="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68580" rIns="68580" bIns="68580" numCol="1" spcCol="1270" anchor="ctr" anchorCtr="0">
          <a:noAutofit/>
        </a:bodyPr>
        <a:lstStyle/>
        <a:p>
          <a:pPr lvl="0" algn="l" defTabSz="1200150">
            <a:lnSpc>
              <a:spcPct val="90000"/>
            </a:lnSpc>
            <a:spcBef>
              <a:spcPct val="0"/>
            </a:spcBef>
            <a:spcAft>
              <a:spcPct val="35000"/>
            </a:spcAft>
          </a:pPr>
          <a:r>
            <a:rPr lang="kk-KZ" sz="2700" kern="1200" dirty="0" smtClean="0"/>
            <a:t>Сайлау бостандығы</a:t>
          </a:r>
          <a:endParaRPr lang="ru-RU" sz="2700" kern="1200" dirty="0"/>
        </a:p>
      </dsp:txBody>
      <dsp:txXfrm>
        <a:off x="1144243" y="2370558"/>
        <a:ext cx="9394622" cy="677550"/>
      </dsp:txXfrm>
    </dsp:sp>
    <dsp:sp modelId="{D13CB745-9508-4012-BBFA-480F8B986131}">
      <dsp:nvSpPr>
        <dsp:cNvPr id="0" name=""/>
        <dsp:cNvSpPr/>
      </dsp:nvSpPr>
      <dsp:spPr>
        <a:xfrm>
          <a:off x="720774" y="2285864"/>
          <a:ext cx="846937" cy="846937"/>
        </a:xfrm>
        <a:prstGeom prst="ellipse">
          <a:avLst/>
        </a:prstGeom>
        <a:solidFill>
          <a:schemeClr val="lt1">
            <a:hueOff val="0"/>
            <a:satOff val="0"/>
            <a:lumOff val="0"/>
            <a:alphaOff val="0"/>
          </a:schemeClr>
        </a:solidFill>
        <a:ln w="12700" cap="flat" cmpd="sng" algn="ctr">
          <a:solidFill>
            <a:schemeClr val="accent5">
              <a:hueOff val="-3676672"/>
              <a:satOff val="-5114"/>
              <a:lumOff val="-1961"/>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C0312D-5978-4F60-957A-16B04C956635}">
      <dsp:nvSpPr>
        <dsp:cNvPr id="0" name=""/>
        <dsp:cNvSpPr/>
      </dsp:nvSpPr>
      <dsp:spPr>
        <a:xfrm>
          <a:off x="995230" y="3386558"/>
          <a:ext cx="9543635" cy="677550"/>
        </a:xfrm>
        <a:prstGeom prst="rect">
          <a:avLst/>
        </a:prstGeom>
        <a:solidFill>
          <a:schemeClr val="accent5">
            <a:hueOff val="-5515009"/>
            <a:satOff val="-7671"/>
            <a:lumOff val="-29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68580" rIns="68580" bIns="68580" numCol="1" spcCol="1270" anchor="ctr" anchorCtr="0">
          <a:noAutofit/>
        </a:bodyPr>
        <a:lstStyle/>
        <a:p>
          <a:pPr lvl="0" algn="l" defTabSz="1200150">
            <a:lnSpc>
              <a:spcPct val="90000"/>
            </a:lnSpc>
            <a:spcBef>
              <a:spcPct val="0"/>
            </a:spcBef>
            <a:spcAft>
              <a:spcPct val="35000"/>
            </a:spcAft>
          </a:pPr>
          <a:r>
            <a:rPr lang="kk-KZ" sz="2700" kern="1200" dirty="0" smtClean="0"/>
            <a:t>Балама сайлау</a:t>
          </a:r>
          <a:endParaRPr lang="ru-RU" sz="2700" kern="1200" dirty="0"/>
        </a:p>
      </dsp:txBody>
      <dsp:txXfrm>
        <a:off x="995230" y="3386558"/>
        <a:ext cx="9543635" cy="677550"/>
      </dsp:txXfrm>
    </dsp:sp>
    <dsp:sp modelId="{7D677E12-BB83-4350-BD1D-D08F735F832C}">
      <dsp:nvSpPr>
        <dsp:cNvPr id="0" name=""/>
        <dsp:cNvSpPr/>
      </dsp:nvSpPr>
      <dsp:spPr>
        <a:xfrm>
          <a:off x="571761" y="3301864"/>
          <a:ext cx="846937" cy="846937"/>
        </a:xfrm>
        <a:prstGeom prst="ellipse">
          <a:avLst/>
        </a:prstGeom>
        <a:solidFill>
          <a:schemeClr val="lt1">
            <a:hueOff val="0"/>
            <a:satOff val="0"/>
            <a:lumOff val="0"/>
            <a:alphaOff val="0"/>
          </a:schemeClr>
        </a:solidFill>
        <a:ln w="12700" cap="flat" cmpd="sng" algn="ctr">
          <a:solidFill>
            <a:schemeClr val="accent5">
              <a:hueOff val="-5515009"/>
              <a:satOff val="-7671"/>
              <a:lumOff val="-2942"/>
              <a:alphaOff val="0"/>
            </a:schemeClr>
          </a:solidFill>
          <a:prstDash val="solid"/>
          <a:miter lim="800000"/>
        </a:ln>
        <a:effectLst/>
      </dsp:spPr>
      <dsp:style>
        <a:lnRef idx="2">
          <a:scrgbClr r="0" g="0" b="0"/>
        </a:lnRef>
        <a:fillRef idx="1">
          <a:scrgbClr r="0" g="0" b="0"/>
        </a:fillRef>
        <a:effectRef idx="0">
          <a:scrgbClr r="0" g="0" b="0"/>
        </a:effectRef>
        <a:fontRef idx="minor"/>
      </dsp:style>
    </dsp:sp>
    <dsp:sp modelId="{97A7121B-4D1C-49A7-ADAC-0858B3299B78}">
      <dsp:nvSpPr>
        <dsp:cNvPr id="0" name=""/>
        <dsp:cNvSpPr/>
      </dsp:nvSpPr>
      <dsp:spPr>
        <a:xfrm>
          <a:off x="509717" y="4402558"/>
          <a:ext cx="10029148" cy="677550"/>
        </a:xfrm>
        <a:prstGeom prst="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68580" rIns="68580" bIns="68580" numCol="1" spcCol="1270" anchor="ctr" anchorCtr="0">
          <a:noAutofit/>
        </a:bodyPr>
        <a:lstStyle/>
        <a:p>
          <a:pPr lvl="0" algn="l" defTabSz="1200150">
            <a:lnSpc>
              <a:spcPct val="90000"/>
            </a:lnSpc>
            <a:spcBef>
              <a:spcPct val="0"/>
            </a:spcBef>
            <a:spcAft>
              <a:spcPct val="35000"/>
            </a:spcAft>
          </a:pPr>
          <a:r>
            <a:rPr lang="kk-KZ" sz="2700" kern="1200" dirty="0" smtClean="0"/>
            <a:t>Әділ сайлау</a:t>
          </a:r>
          <a:endParaRPr lang="ru-RU" sz="2700" kern="1200" dirty="0"/>
        </a:p>
      </dsp:txBody>
      <dsp:txXfrm>
        <a:off x="509717" y="4402558"/>
        <a:ext cx="10029148" cy="677550"/>
      </dsp:txXfrm>
    </dsp:sp>
    <dsp:sp modelId="{ECB0705A-E6FD-4851-B083-431C0496BB46}">
      <dsp:nvSpPr>
        <dsp:cNvPr id="0" name=""/>
        <dsp:cNvSpPr/>
      </dsp:nvSpPr>
      <dsp:spPr>
        <a:xfrm>
          <a:off x="86248" y="4317864"/>
          <a:ext cx="846937" cy="846937"/>
        </a:xfrm>
        <a:prstGeom prst="ellipse">
          <a:avLst/>
        </a:prstGeom>
        <a:solidFill>
          <a:schemeClr val="lt1">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DDFA7A-1226-4208-940B-2E3798C947AC}">
      <dsp:nvSpPr>
        <dsp:cNvPr id="0" name=""/>
        <dsp:cNvSpPr/>
      </dsp:nvSpPr>
      <dsp:spPr>
        <a:xfrm>
          <a:off x="0" y="548149"/>
          <a:ext cx="10860505" cy="4344202"/>
        </a:xfrm>
        <a:prstGeom prst="leftRightRibb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661C88-2610-4CEB-B0EE-14FFD93DFAE0}">
      <dsp:nvSpPr>
        <dsp:cNvPr id="0" name=""/>
        <dsp:cNvSpPr/>
      </dsp:nvSpPr>
      <dsp:spPr>
        <a:xfrm>
          <a:off x="1303260" y="1308385"/>
          <a:ext cx="3583966" cy="212865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17348" rIns="0" bIns="125730" numCol="1" spcCol="1270" anchor="ctr" anchorCtr="0">
          <a:noAutofit/>
        </a:bodyPr>
        <a:lstStyle/>
        <a:p>
          <a:pPr lvl="0" algn="ctr" defTabSz="1466850">
            <a:lnSpc>
              <a:spcPct val="90000"/>
            </a:lnSpc>
            <a:spcBef>
              <a:spcPct val="0"/>
            </a:spcBef>
            <a:spcAft>
              <a:spcPct val="35000"/>
            </a:spcAft>
          </a:pPr>
          <a:r>
            <a:rPr lang="en-US" sz="3300" kern="1200" dirty="0" smtClean="0">
              <a:solidFill>
                <a:srgbClr val="FFFF00"/>
              </a:solidFill>
            </a:rPr>
            <a:t>9 </a:t>
          </a:r>
          <a:r>
            <a:rPr lang="kk-KZ" sz="3300" kern="1200" dirty="0" smtClean="0">
              <a:solidFill>
                <a:srgbClr val="FFFF00"/>
              </a:solidFill>
            </a:rPr>
            <a:t>депутат ҚХА атынан мажоритарлық жүйемен</a:t>
          </a:r>
          <a:endParaRPr lang="ru-RU" sz="3300" kern="1200" dirty="0">
            <a:solidFill>
              <a:srgbClr val="FFFF00"/>
            </a:solidFill>
          </a:endParaRPr>
        </a:p>
      </dsp:txBody>
      <dsp:txXfrm>
        <a:off x="1303260" y="1308385"/>
        <a:ext cx="3583966" cy="2128658"/>
      </dsp:txXfrm>
    </dsp:sp>
    <dsp:sp modelId="{DD4D5DE4-ED32-40A9-9AF8-C1CC91B25391}">
      <dsp:nvSpPr>
        <dsp:cNvPr id="0" name=""/>
        <dsp:cNvSpPr/>
      </dsp:nvSpPr>
      <dsp:spPr>
        <a:xfrm>
          <a:off x="5430252" y="2003457"/>
          <a:ext cx="4235596" cy="212865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17348" rIns="0" bIns="125730" numCol="1" spcCol="1270" anchor="ctr" anchorCtr="0">
          <a:noAutofit/>
        </a:bodyPr>
        <a:lstStyle/>
        <a:p>
          <a:pPr lvl="0" algn="ctr" defTabSz="1466850">
            <a:lnSpc>
              <a:spcPct val="90000"/>
            </a:lnSpc>
            <a:spcBef>
              <a:spcPct val="0"/>
            </a:spcBef>
            <a:spcAft>
              <a:spcPct val="35000"/>
            </a:spcAft>
          </a:pPr>
          <a:r>
            <a:rPr lang="en-US" sz="3300" kern="1200" dirty="0" smtClean="0">
              <a:solidFill>
                <a:srgbClr val="FFFF00"/>
              </a:solidFill>
            </a:rPr>
            <a:t>98 </a:t>
          </a:r>
          <a:r>
            <a:rPr lang="kk-KZ" sz="3300" kern="1200" dirty="0" smtClean="0">
              <a:solidFill>
                <a:srgbClr val="FFFF00"/>
              </a:solidFill>
            </a:rPr>
            <a:t>депутат пропорционалды жүйемен</a:t>
          </a:r>
          <a:endParaRPr lang="ru-RU" sz="3300" kern="1200" dirty="0">
            <a:solidFill>
              <a:srgbClr val="FFFF00"/>
            </a:solidFill>
          </a:endParaRPr>
        </a:p>
      </dsp:txBody>
      <dsp:txXfrm>
        <a:off x="5430252" y="2003457"/>
        <a:ext cx="4235596" cy="21286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DDFA7A-1226-4208-940B-2E3798C947AC}">
      <dsp:nvSpPr>
        <dsp:cNvPr id="0" name=""/>
        <dsp:cNvSpPr/>
      </dsp:nvSpPr>
      <dsp:spPr>
        <a:xfrm>
          <a:off x="0" y="638074"/>
          <a:ext cx="10860505" cy="4344202"/>
        </a:xfrm>
        <a:prstGeom prst="leftRightRibb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661C88-2610-4CEB-B0EE-14FFD93DFAE0}">
      <dsp:nvSpPr>
        <dsp:cNvPr id="0" name=""/>
        <dsp:cNvSpPr/>
      </dsp:nvSpPr>
      <dsp:spPr>
        <a:xfrm>
          <a:off x="1303260" y="1308385"/>
          <a:ext cx="3583966" cy="212865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6012" rIns="0" bIns="102870" numCol="1" spcCol="1270" anchor="ctr" anchorCtr="0">
          <a:noAutofit/>
        </a:bodyPr>
        <a:lstStyle/>
        <a:p>
          <a:pPr lvl="0" algn="ctr" defTabSz="1200150">
            <a:lnSpc>
              <a:spcPct val="90000"/>
            </a:lnSpc>
            <a:spcBef>
              <a:spcPct val="0"/>
            </a:spcBef>
            <a:spcAft>
              <a:spcPct val="35000"/>
            </a:spcAft>
          </a:pPr>
          <a:r>
            <a:rPr lang="kk-KZ" sz="2700" kern="1200" dirty="0" smtClean="0">
              <a:solidFill>
                <a:srgbClr val="FFFF00"/>
              </a:solidFill>
            </a:rPr>
            <a:t>Әрбір облыстан, республикалық маңызы бар қалалардан, астанадан </a:t>
          </a:r>
          <a:r>
            <a:rPr lang="en-US" sz="2700" kern="1200" dirty="0" smtClean="0">
              <a:solidFill>
                <a:srgbClr val="FFFF00"/>
              </a:solidFill>
            </a:rPr>
            <a:t>–</a:t>
          </a:r>
          <a:r>
            <a:rPr lang="en-US" sz="2700" b="1" kern="1200" dirty="0" smtClean="0">
              <a:solidFill>
                <a:srgbClr val="FFFF00"/>
              </a:solidFill>
            </a:rPr>
            <a:t> </a:t>
          </a:r>
          <a:r>
            <a:rPr lang="en-US" sz="4000" b="1" kern="1200" dirty="0" smtClean="0">
              <a:solidFill>
                <a:srgbClr val="FFFF00"/>
              </a:solidFill>
            </a:rPr>
            <a:t>2 </a:t>
          </a:r>
          <a:r>
            <a:rPr lang="kk-KZ" sz="2700" kern="1200" dirty="0" smtClean="0">
              <a:solidFill>
                <a:srgbClr val="FFFF00"/>
              </a:solidFill>
            </a:rPr>
            <a:t>адамнан</a:t>
          </a:r>
          <a:endParaRPr lang="ru-RU" sz="2700" kern="1200" dirty="0">
            <a:solidFill>
              <a:srgbClr val="FFFF00"/>
            </a:solidFill>
          </a:endParaRPr>
        </a:p>
      </dsp:txBody>
      <dsp:txXfrm>
        <a:off x="1303260" y="1308385"/>
        <a:ext cx="3583966" cy="2128658"/>
      </dsp:txXfrm>
    </dsp:sp>
    <dsp:sp modelId="{DD4D5DE4-ED32-40A9-9AF8-C1CC91B25391}">
      <dsp:nvSpPr>
        <dsp:cNvPr id="0" name=""/>
        <dsp:cNvSpPr/>
      </dsp:nvSpPr>
      <dsp:spPr>
        <a:xfrm>
          <a:off x="5430252" y="2003457"/>
          <a:ext cx="4235596" cy="212865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6012" rIns="0" bIns="102870" numCol="1" spcCol="1270" anchor="ctr" anchorCtr="0">
          <a:noAutofit/>
        </a:bodyPr>
        <a:lstStyle/>
        <a:p>
          <a:pPr lvl="0" algn="ctr" defTabSz="1200150">
            <a:lnSpc>
              <a:spcPct val="90000"/>
            </a:lnSpc>
            <a:spcBef>
              <a:spcPct val="0"/>
            </a:spcBef>
            <a:spcAft>
              <a:spcPct val="35000"/>
            </a:spcAft>
          </a:pPr>
          <a:r>
            <a:rPr lang="kk-KZ" sz="2700" b="0" i="0" kern="1200" noProof="0" dirty="0" smtClean="0">
              <a:solidFill>
                <a:srgbClr val="FFFF00"/>
              </a:solidFill>
            </a:rPr>
            <a:t>Сенаттың</a:t>
          </a:r>
          <a:r>
            <a:rPr lang="kk-KZ" sz="4000" b="0" i="0" kern="1200" noProof="0" dirty="0" smtClean="0">
              <a:solidFill>
                <a:srgbClr val="FFFF00"/>
              </a:solidFill>
            </a:rPr>
            <a:t> </a:t>
          </a:r>
          <a:r>
            <a:rPr lang="en-US" sz="4000" b="1" i="0" kern="1200" noProof="0" dirty="0" smtClean="0">
              <a:solidFill>
                <a:srgbClr val="FFFF00"/>
              </a:solidFill>
            </a:rPr>
            <a:t>15</a:t>
          </a:r>
          <a:r>
            <a:rPr lang="en-US" sz="4000" b="0" i="0" kern="1200" noProof="0" dirty="0" smtClean="0">
              <a:solidFill>
                <a:srgbClr val="FFFF00"/>
              </a:solidFill>
            </a:rPr>
            <a:t> </a:t>
          </a:r>
          <a:r>
            <a:rPr lang="kk-KZ" sz="2700" b="0" i="0" kern="1200" noProof="0" dirty="0" smtClean="0">
              <a:solidFill>
                <a:srgbClr val="FFFF00"/>
              </a:solidFill>
            </a:rPr>
            <a:t>депутатын Қазақстан Республикасының Президенті тағайындайды</a:t>
          </a:r>
          <a:endParaRPr lang="kk-KZ" sz="2700" kern="1200" noProof="0" dirty="0">
            <a:solidFill>
              <a:srgbClr val="FFFF00"/>
            </a:solidFill>
          </a:endParaRPr>
        </a:p>
      </dsp:txBody>
      <dsp:txXfrm>
        <a:off x="5430252" y="2003457"/>
        <a:ext cx="4235596" cy="2128658"/>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4.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8A87A34-81AB-432B-8DAE-1953F412C126}" type="datetimeFigureOut">
              <a:rPr lang="en-US" smtClean="0"/>
              <a:t>10/30/2023</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4778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8A87A34-81AB-432B-8DAE-1953F412C126}" type="datetimeFigureOut">
              <a:rPr lang="en-US" smtClean="0"/>
              <a:t>10/30/2023</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29103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8A87A34-81AB-432B-8DAE-1953F412C126}" type="datetimeFigureOut">
              <a:rPr lang="en-US" smtClean="0"/>
              <a:t>10/30/2023</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43426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8A87A34-81AB-432B-8DAE-1953F412C126}" type="datetimeFigureOut">
              <a:rPr lang="en-US" smtClean="0"/>
              <a:t>10/30/2023</a:t>
            </a:fld>
            <a:endParaRPr lang="en-US" dirty="0"/>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29927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8A87A34-81AB-432B-8DAE-1953F412C126}" type="datetimeFigureOut">
              <a:rPr lang="en-US" smtClean="0"/>
              <a:t>10/30/2023</a:t>
            </a:fld>
            <a:endParaRPr lang="en-US" dirty="0"/>
          </a:p>
        </p:txBody>
      </p:sp>
      <p:sp>
        <p:nvSpPr>
          <p:cNvPr id="8" name="Нижний колонтитул 7"/>
          <p:cNvSpPr>
            <a:spLocks noGrp="1"/>
          </p:cNvSpPr>
          <p:nvPr>
            <p:ph type="ftr" sz="quarter" idx="11"/>
          </p:nvPr>
        </p:nvSpPr>
        <p:spPr/>
        <p:txBody>
          <a:bodyPr/>
          <a:lstStyle/>
          <a:p>
            <a:endParaRPr lang="en-US" dirty="0"/>
          </a:p>
        </p:txBody>
      </p:sp>
      <p:sp>
        <p:nvSpPr>
          <p:cNvPr id="9" name="Номер слайда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16214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8A87A34-81AB-432B-8DAE-1953F412C126}" type="datetimeFigureOut">
              <a:rPr lang="en-US" smtClean="0"/>
              <a:t>10/30/2023</a:t>
            </a:fld>
            <a:endParaRPr lang="en-US" dirty="0"/>
          </a:p>
        </p:txBody>
      </p:sp>
      <p:sp>
        <p:nvSpPr>
          <p:cNvPr id="4" name="Нижний колонтитул 3"/>
          <p:cNvSpPr>
            <a:spLocks noGrp="1"/>
          </p:cNvSpPr>
          <p:nvPr>
            <p:ph type="ftr" sz="quarter" idx="11"/>
          </p:nvPr>
        </p:nvSpPr>
        <p:spPr/>
        <p:txBody>
          <a:bodyPr/>
          <a:lstStyle/>
          <a:p>
            <a:endParaRPr lang="en-US" dirty="0"/>
          </a:p>
        </p:txBody>
      </p:sp>
      <p:sp>
        <p:nvSpPr>
          <p:cNvPr id="5" name="Номер слайда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06651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8A87A34-81AB-432B-8DAE-1953F412C126}" type="datetimeFigureOut">
              <a:rPr lang="en-US" smtClean="0"/>
              <a:t>10/30/2023</a:t>
            </a:fld>
            <a:endParaRPr lang="en-US" dirty="0"/>
          </a:p>
        </p:txBody>
      </p:sp>
      <p:sp>
        <p:nvSpPr>
          <p:cNvPr id="3" name="Нижний колонтитул 2"/>
          <p:cNvSpPr>
            <a:spLocks noGrp="1"/>
          </p:cNvSpPr>
          <p:nvPr>
            <p:ph type="ftr" sz="quarter" idx="11"/>
          </p:nvPr>
        </p:nvSpPr>
        <p:spPr/>
        <p:txBody>
          <a:bodyPr/>
          <a:lstStyle/>
          <a:p>
            <a:endParaRPr lang="en-US" dirty="0"/>
          </a:p>
        </p:txBody>
      </p:sp>
      <p:sp>
        <p:nvSpPr>
          <p:cNvPr id="4" name="Номер слайда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16721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8A87A34-81AB-432B-8DAE-1953F412C126}" type="datetimeFigureOut">
              <a:rPr lang="en-US" smtClean="0"/>
              <a:t>10/30/2023</a:t>
            </a:fld>
            <a:endParaRPr lang="en-US" dirty="0"/>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72861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8A87A34-81AB-432B-8DAE-1953F412C126}" type="datetimeFigureOut">
              <a:rPr lang="en-US" smtClean="0"/>
              <a:t>10/30/2023</a:t>
            </a:fld>
            <a:endParaRPr lang="en-US" dirty="0"/>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63600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8A87A34-81AB-432B-8DAE-1953F412C126}" type="datetimeFigureOut">
              <a:rPr lang="en-US" smtClean="0"/>
              <a:t>10/30/2023</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11619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8A87A34-81AB-432B-8DAE-1953F412C126}" type="datetimeFigureOut">
              <a:rPr lang="en-US" smtClean="0"/>
              <a:t>10/30/2023</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73319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10/30/2023</a:t>
            </a:fld>
            <a:endParaRPr lang="en-US" dirty="0"/>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13863076"/>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emf"/><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495261" y="1824327"/>
            <a:ext cx="8791575" cy="1288328"/>
          </a:xfrm>
        </p:spPr>
        <p:txBody>
          <a:bodyPr>
            <a:normAutofit/>
          </a:bodyPr>
          <a:lstStyle/>
          <a:p>
            <a:r>
              <a:rPr lang="kk-KZ" b="1" dirty="0" smtClean="0">
                <a:solidFill>
                  <a:schemeClr val="bg1"/>
                </a:solidFill>
              </a:rPr>
              <a:t>Сайлау және сайлау жүйесі</a:t>
            </a:r>
            <a:endParaRPr lang="kk-KZ" b="1" dirty="0">
              <a:solidFill>
                <a:schemeClr val="bg1"/>
              </a:solidFill>
            </a:endParaRPr>
          </a:p>
        </p:txBody>
      </p:sp>
      <p:sp>
        <p:nvSpPr>
          <p:cNvPr id="3" name="Подзаголовок 2"/>
          <p:cNvSpPr>
            <a:spLocks noGrp="1"/>
          </p:cNvSpPr>
          <p:nvPr>
            <p:ph type="subTitle" idx="1"/>
          </p:nvPr>
        </p:nvSpPr>
        <p:spPr>
          <a:xfrm>
            <a:off x="2596861" y="4507202"/>
            <a:ext cx="8791575" cy="1655762"/>
          </a:xfrm>
        </p:spPr>
        <p:txBody>
          <a:bodyPr/>
          <a:lstStyle/>
          <a:p>
            <a:pPr algn="r"/>
            <a:r>
              <a:rPr lang="kk-KZ" dirty="0" smtClean="0">
                <a:solidFill>
                  <a:schemeClr val="bg1"/>
                </a:solidFill>
              </a:rPr>
              <a:t>Айдарбаева Раушан Қайса қызы</a:t>
            </a:r>
          </a:p>
          <a:p>
            <a:pPr algn="r"/>
            <a:r>
              <a:rPr lang="kk-KZ" dirty="0" smtClean="0">
                <a:solidFill>
                  <a:schemeClr val="bg1"/>
                </a:solidFill>
              </a:rPr>
              <a:t>Тарих ғылымдарының кандидаты</a:t>
            </a:r>
          </a:p>
          <a:p>
            <a:pPr algn="r"/>
            <a:r>
              <a:rPr lang="kk-KZ" smtClean="0">
                <a:solidFill>
                  <a:schemeClr val="bg1"/>
                </a:solidFill>
              </a:rPr>
              <a:t>Қауымдастырылған </a:t>
            </a:r>
            <a:r>
              <a:rPr lang="kk-KZ" dirty="0" smtClean="0">
                <a:solidFill>
                  <a:schemeClr val="bg1"/>
                </a:solidFill>
              </a:rPr>
              <a:t>профессор</a:t>
            </a:r>
            <a:endParaRPr lang="ru-RU" dirty="0">
              <a:solidFill>
                <a:schemeClr val="bg1"/>
              </a:solidFill>
            </a:endParaRPr>
          </a:p>
        </p:txBody>
      </p:sp>
    </p:spTree>
    <p:extLst>
      <p:ext uri="{BB962C8B-B14F-4D97-AF65-F5344CB8AC3E}">
        <p14:creationId xmlns:p14="http://schemas.microsoft.com/office/powerpoint/2010/main" val="41601135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Авраам Линкольн в 1863 году. Фотография Александра Гарднера."/>
          <p:cNvPicPr/>
          <p:nvPr/>
        </p:nvPicPr>
        <p:blipFill>
          <a:blip r:embed="rId2">
            <a:extLst>
              <a:ext uri="{28A0092B-C50C-407E-A947-70E740481C1C}">
                <a14:useLocalDpi xmlns:a14="http://schemas.microsoft.com/office/drawing/2010/main" val="0"/>
              </a:ext>
            </a:extLst>
          </a:blip>
          <a:srcRect/>
          <a:stretch>
            <a:fillRect/>
          </a:stretch>
        </p:blipFill>
        <p:spPr bwMode="auto">
          <a:xfrm>
            <a:off x="4810125" y="589395"/>
            <a:ext cx="2571750" cy="3314700"/>
          </a:xfrm>
          <a:prstGeom prst="rect">
            <a:avLst/>
          </a:prstGeom>
          <a:noFill/>
          <a:ln>
            <a:noFill/>
          </a:ln>
        </p:spPr>
      </p:pic>
      <p:sp>
        <p:nvSpPr>
          <p:cNvPr id="3" name="Прямоугольник 2"/>
          <p:cNvSpPr/>
          <p:nvPr/>
        </p:nvSpPr>
        <p:spPr>
          <a:xfrm>
            <a:off x="3297382" y="4041937"/>
            <a:ext cx="6096000" cy="1980799"/>
          </a:xfrm>
          <a:prstGeom prst="rect">
            <a:avLst/>
          </a:prstGeom>
          <a:solidFill>
            <a:schemeClr val="accent1">
              <a:lumMod val="50000"/>
            </a:schemeClr>
          </a:solidFill>
        </p:spPr>
        <p:txBody>
          <a:bodyPr>
            <a:spAutoFit/>
          </a:bodyPr>
          <a:lstStyle/>
          <a:p>
            <a:pPr algn="ctr">
              <a:lnSpc>
                <a:spcPct val="107000"/>
              </a:lnSpc>
              <a:spcAft>
                <a:spcPts val="800"/>
              </a:spcAft>
            </a:pPr>
            <a:r>
              <a:rPr lang="ru-RU"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Авраам Линкольн </a:t>
            </a:r>
            <a:endParaRPr lang="ru-RU" sz="2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kk-KZ" sz="2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ru-RU"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1809-1865</a:t>
            </a:r>
            <a:r>
              <a:rPr lang="ru-RU" sz="2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a:r>
          </a:p>
          <a:p>
            <a:pPr algn="ctr">
              <a:lnSpc>
                <a:spcPct val="107000"/>
              </a:lnSpc>
              <a:spcAft>
                <a:spcPts val="800"/>
              </a:spcAft>
            </a:pPr>
            <a:endParaRPr lang="ru-RU"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ru-RU" sz="24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«САЙЛАУ </a:t>
            </a:r>
            <a:r>
              <a:rPr lang="ru-RU"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БЮЛЛЕТЕН</a:t>
            </a:r>
            <a:r>
              <a:rPr lang="kk-KZ"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І ОҚТАН ДА </a:t>
            </a:r>
            <a:r>
              <a:rPr lang="kk-KZ" sz="24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КҮШТІ»</a:t>
            </a:r>
            <a:endParaRPr lang="ru-RU"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76064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just"/>
            <a:r>
              <a:rPr lang="kk-KZ" b="1" dirty="0" smtClean="0">
                <a:solidFill>
                  <a:schemeClr val="bg1"/>
                </a:solidFill>
              </a:rPr>
              <a:t/>
            </a:r>
            <a:br>
              <a:rPr lang="kk-KZ" b="1" dirty="0" smtClean="0">
                <a:solidFill>
                  <a:schemeClr val="bg1"/>
                </a:solidFill>
              </a:rPr>
            </a:br>
            <a:r>
              <a:rPr lang="kk-KZ" b="1" dirty="0" smtClean="0">
                <a:solidFill>
                  <a:schemeClr val="bg1"/>
                </a:solidFill>
              </a:rPr>
              <a:t>Жоспар:</a:t>
            </a:r>
            <a:br>
              <a:rPr lang="kk-KZ" b="1" dirty="0" smtClean="0">
                <a:solidFill>
                  <a:schemeClr val="bg1"/>
                </a:solidFill>
              </a:rPr>
            </a:br>
            <a:r>
              <a:rPr lang="en-US" dirty="0" smtClean="0"/>
              <a:t> </a:t>
            </a:r>
            <a:endParaRPr lang="ru-RU" dirty="0"/>
          </a:p>
        </p:txBody>
      </p:sp>
      <p:sp>
        <p:nvSpPr>
          <p:cNvPr id="3" name="Прямоугольник 2"/>
          <p:cNvSpPr/>
          <p:nvPr/>
        </p:nvSpPr>
        <p:spPr>
          <a:xfrm>
            <a:off x="2207491" y="2309224"/>
            <a:ext cx="8469746" cy="1878335"/>
          </a:xfrm>
          <a:prstGeom prst="rect">
            <a:avLst/>
          </a:prstGeom>
        </p:spPr>
        <p:txBody>
          <a:bodyPr wrap="square">
            <a:spAutoFit/>
          </a:bodyPr>
          <a:lstStyle/>
          <a:p>
            <a:pPr>
              <a:lnSpc>
                <a:spcPct val="107000"/>
              </a:lnSpc>
              <a:spcAft>
                <a:spcPts val="800"/>
              </a:spcAft>
            </a:pP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1 Сайлаудың негізгі қызметтері, принциптері</a:t>
            </a:r>
            <a:endParaRPr lang="ru-RU"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2 Сайлау жүйелері және оның түрлері</a:t>
            </a:r>
            <a:endParaRPr lang="ru-RU"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3 Қазақстан Республикасының сайлау жүйесі</a:t>
            </a:r>
            <a:endParaRPr lang="ru-RU"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582093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2" y="175491"/>
            <a:ext cx="10145423" cy="2158914"/>
          </a:xfrm>
          <a:ln w="3175">
            <a:solidFill>
              <a:schemeClr val="tx1"/>
            </a:solidFill>
          </a:ln>
        </p:spPr>
        <p:txBody>
          <a:bodyPr>
            <a:noAutofit/>
          </a:bodyPr>
          <a:lstStyle/>
          <a:p>
            <a:pPr algn="ctr">
              <a:lnSpc>
                <a:spcPct val="107000"/>
              </a:lnSpc>
              <a:spcAft>
                <a:spcPts val="800"/>
              </a:spcAft>
            </a:pPr>
            <a:r>
              <a:rPr lang="kk-KZ" sz="3200" b="1" i="1" dirty="0">
                <a:solidFill>
                  <a:schemeClr val="bg1"/>
                </a:solidFill>
                <a:latin typeface="Calibri" panose="020F0502020204030204" pitchFamily="34" charset="0"/>
                <a:ea typeface="Calibri" panose="020F0502020204030204" pitchFamily="34" charset="0"/>
                <a:cs typeface="Times New Roman" panose="02020603050405020304" pitchFamily="18" charset="0"/>
              </a:rPr>
              <a:t>Өкілдік (Өкілеттілік ) </a:t>
            </a:r>
            <a:r>
              <a:rPr lang="kk-KZ" sz="32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kk-KZ" sz="3200" dirty="0">
                <a:solidFill>
                  <a:schemeClr val="bg1"/>
                </a:solidFill>
              </a:rPr>
              <a:t>заң шығарушы органдарда әр түрлі топтың атынан әр түрлі мүддені ескеретін сайланбалы адамның қызметі, яғни ол біздің биліктегі өкіліміз</a:t>
            </a: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a:r>
            <a:endParaRPr lang="ru-RU"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Объект 2"/>
          <p:cNvSpPr>
            <a:spLocks noGrp="1"/>
          </p:cNvSpPr>
          <p:nvPr>
            <p:ph idx="1"/>
          </p:nvPr>
        </p:nvSpPr>
        <p:spPr>
          <a:xfrm>
            <a:off x="882794" y="2596054"/>
            <a:ext cx="10499909" cy="3867807"/>
          </a:xfrm>
          <a:ln w="6350">
            <a:solidFill>
              <a:schemeClr val="tx1"/>
            </a:solidFill>
          </a:ln>
        </p:spPr>
        <p:txBody>
          <a:bodyPr/>
          <a:lstStyle/>
          <a:p>
            <a:pPr marL="0" indent="0" algn="ctr">
              <a:buNone/>
            </a:pPr>
            <a:r>
              <a:rPr lang="kk-KZ" b="1" dirty="0" smtClean="0">
                <a:solidFill>
                  <a:srgbClr val="FFFF00"/>
                </a:solidFill>
              </a:rPr>
              <a:t>Сайлауға </a:t>
            </a:r>
            <a:r>
              <a:rPr lang="kk-KZ" b="1" dirty="0">
                <a:solidFill>
                  <a:srgbClr val="FFFF00"/>
                </a:solidFill>
              </a:rPr>
              <a:t>байланысты мәселелер</a:t>
            </a:r>
            <a:r>
              <a:rPr lang="kk-KZ" dirty="0">
                <a:solidFill>
                  <a:srgbClr val="FFFF00"/>
                </a:solidFill>
              </a:rPr>
              <a:t>:</a:t>
            </a:r>
            <a:endParaRPr lang="ru-RU" dirty="0">
              <a:solidFill>
                <a:srgbClr val="FFFF00"/>
              </a:solidFill>
            </a:endParaRPr>
          </a:p>
        </p:txBody>
      </p:sp>
      <p:sp>
        <p:nvSpPr>
          <p:cNvPr id="6" name="Прямоугольник 5"/>
          <p:cNvSpPr/>
          <p:nvPr/>
        </p:nvSpPr>
        <p:spPr>
          <a:xfrm>
            <a:off x="1341820" y="3364191"/>
            <a:ext cx="10135477" cy="2838021"/>
          </a:xfrm>
          <a:prstGeom prst="rect">
            <a:avLst/>
          </a:prstGeom>
        </p:spPr>
        <p:txBody>
          <a:bodyPr wrap="square">
            <a:spAutoFit/>
          </a:bodyPr>
          <a:lstStyle/>
          <a:p>
            <a:pPr marL="342900" lvl="0" indent="-342900">
              <a:lnSpc>
                <a:spcPct val="107000"/>
              </a:lnSpc>
              <a:spcAft>
                <a:spcPts val="0"/>
              </a:spcAft>
              <a:buFont typeface="+mj-lt"/>
              <a:buAutoNum type="arabicPeriod"/>
            </a:pPr>
            <a:r>
              <a:rPr lang="kk-KZ"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Мемлекеттегі қандай лауазымдар мен қызметтер сайланбалы болуы керек?</a:t>
            </a:r>
            <a:endParaRPr lang="ru-RU"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kk-KZ"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Кімнің дауыс беруге құқығы бар?</a:t>
            </a:r>
            <a:endParaRPr lang="ru-RU"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kk-KZ"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Дауыс қалай беріледі?</a:t>
            </a:r>
            <a:endParaRPr lang="ru-RU"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kk-KZ"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Сайлау шынайы бәсекелестікті білдіре ме?</a:t>
            </a:r>
            <a:endParaRPr lang="ru-RU"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kk-KZ"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Сайлау қалай ұйымдастырылады және қалай өткізіледі?</a:t>
            </a:r>
            <a:endParaRPr lang="ru-RU"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07966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solidFill>
                  <a:schemeClr val="bg1"/>
                </a:solidFill>
              </a:rPr>
              <a:t>Сайлауға байланысты мәселелер</a:t>
            </a:r>
            <a:r>
              <a:rPr lang="kk-KZ" dirty="0" smtClean="0">
                <a:solidFill>
                  <a:schemeClr val="bg1"/>
                </a:solidFill>
              </a:rPr>
              <a:t>:</a:t>
            </a:r>
            <a:endParaRPr lang="ru-RU" dirty="0">
              <a:solidFill>
                <a:schemeClr val="bg1"/>
              </a:solidFill>
            </a:endParaRPr>
          </a:p>
        </p:txBody>
      </p:sp>
      <p:sp>
        <p:nvSpPr>
          <p:cNvPr id="3" name="Объект 2"/>
          <p:cNvSpPr>
            <a:spLocks noGrp="1"/>
          </p:cNvSpPr>
          <p:nvPr>
            <p:ph idx="1"/>
          </p:nvPr>
        </p:nvSpPr>
        <p:spPr>
          <a:xfrm>
            <a:off x="964324" y="1930728"/>
            <a:ext cx="10515600" cy="4351338"/>
          </a:xfrm>
          <a:noFill/>
        </p:spPr>
        <p:style>
          <a:lnRef idx="1">
            <a:schemeClr val="accent5"/>
          </a:lnRef>
          <a:fillRef idx="2">
            <a:schemeClr val="accent5"/>
          </a:fillRef>
          <a:effectRef idx="1">
            <a:schemeClr val="accent5"/>
          </a:effectRef>
          <a:fontRef idx="minor">
            <a:schemeClr val="dk1"/>
          </a:fontRef>
        </p:style>
        <p:txBody>
          <a:bodyPr>
            <a:normAutofit/>
          </a:bodyPr>
          <a:lstStyle/>
          <a:p>
            <a:pPr>
              <a:lnSpc>
                <a:spcPct val="110000"/>
              </a:lnSpc>
              <a:spcBef>
                <a:spcPts val="0"/>
              </a:spcBef>
            </a:pPr>
            <a:r>
              <a:rPr lang="kk-KZ" sz="3200" b="1" i="1" u="sng" dirty="0" smtClean="0">
                <a:solidFill>
                  <a:srgbClr val="FFFF00"/>
                </a:solidFill>
              </a:rPr>
              <a:t>Біріншіден</a:t>
            </a:r>
            <a:r>
              <a:rPr lang="kk-KZ" sz="3200" dirty="0" smtClean="0">
                <a:solidFill>
                  <a:srgbClr val="FFFF00"/>
                </a:solidFill>
              </a:rPr>
              <a:t>, мемлекеттегі қандай лауазымдар мен қызметтер сайланбалы болуы керек?</a:t>
            </a:r>
            <a:endParaRPr lang="en-US" sz="3200" dirty="0" smtClean="0">
              <a:solidFill>
                <a:srgbClr val="FFFF00"/>
              </a:solidFill>
            </a:endParaRPr>
          </a:p>
          <a:p>
            <a:pPr>
              <a:lnSpc>
                <a:spcPct val="110000"/>
              </a:lnSpc>
              <a:spcBef>
                <a:spcPts val="0"/>
              </a:spcBef>
            </a:pPr>
            <a:endParaRPr lang="kk-KZ" sz="3200" b="1" dirty="0" smtClean="0">
              <a:solidFill>
                <a:schemeClr val="bg1"/>
              </a:solidFill>
            </a:endParaRPr>
          </a:p>
          <a:p>
            <a:pPr marL="0" indent="0">
              <a:lnSpc>
                <a:spcPct val="110000"/>
              </a:lnSpc>
              <a:spcBef>
                <a:spcPts val="0"/>
              </a:spcBef>
              <a:buNone/>
            </a:pPr>
            <a:r>
              <a:rPr lang="kk-KZ" sz="3200" b="1" dirty="0">
                <a:solidFill>
                  <a:schemeClr val="bg1"/>
                </a:solidFill>
              </a:rPr>
              <a:t> </a:t>
            </a:r>
            <a:r>
              <a:rPr lang="en-US" sz="3200" dirty="0" smtClean="0">
                <a:solidFill>
                  <a:schemeClr val="bg1"/>
                </a:solidFill>
              </a:rPr>
              <a:t>- </a:t>
            </a:r>
            <a:r>
              <a:rPr lang="kk-KZ" sz="3200" dirty="0" smtClean="0">
                <a:solidFill>
                  <a:schemeClr val="bg1"/>
                </a:solidFill>
              </a:rPr>
              <a:t>Әлемнің </a:t>
            </a:r>
            <a:r>
              <a:rPr lang="kk-KZ" sz="3200" dirty="0">
                <a:solidFill>
                  <a:schemeClr val="bg1"/>
                </a:solidFill>
              </a:rPr>
              <a:t>көптеген </a:t>
            </a:r>
            <a:r>
              <a:rPr lang="kk-KZ" sz="3200" dirty="0" smtClean="0">
                <a:solidFill>
                  <a:schemeClr val="bg1"/>
                </a:solidFill>
              </a:rPr>
              <a:t>елдерінде </a:t>
            </a:r>
            <a:r>
              <a:rPr lang="kk-KZ" sz="3200" dirty="0">
                <a:solidFill>
                  <a:schemeClr val="bg1"/>
                </a:solidFill>
              </a:rPr>
              <a:t>сайлау мемлекеттік қызметті толтыру мақсатында қолданылады. Дегенмен ерекше жағдайлар болуы мүмкін (Ұлыбритания, Канада)</a:t>
            </a:r>
            <a:endParaRPr lang="ru-RU" sz="3200" dirty="0">
              <a:solidFill>
                <a:schemeClr val="bg1"/>
              </a:solidFill>
            </a:endParaRPr>
          </a:p>
          <a:p>
            <a:endParaRPr lang="ru-RU" dirty="0">
              <a:solidFill>
                <a:schemeClr val="bg1"/>
              </a:solidFill>
            </a:endParaRPr>
          </a:p>
        </p:txBody>
      </p:sp>
    </p:spTree>
    <p:extLst>
      <p:ext uri="{BB962C8B-B14F-4D97-AF65-F5344CB8AC3E}">
        <p14:creationId xmlns:p14="http://schemas.microsoft.com/office/powerpoint/2010/main" val="388981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77454" y="816048"/>
            <a:ext cx="10224654" cy="4524315"/>
          </a:xfrm>
          <a:prstGeom prst="rect">
            <a:avLst/>
          </a:prstGeom>
          <a:solidFill>
            <a:schemeClr val="accent1">
              <a:lumMod val="50000"/>
            </a:schemeClr>
          </a:solidFill>
        </p:spPr>
        <p:style>
          <a:lnRef idx="2">
            <a:schemeClr val="accent5"/>
          </a:lnRef>
          <a:fillRef idx="1">
            <a:schemeClr val="lt1"/>
          </a:fillRef>
          <a:effectRef idx="0">
            <a:schemeClr val="accent5"/>
          </a:effectRef>
          <a:fontRef idx="minor">
            <a:schemeClr val="dk1"/>
          </a:fontRef>
        </p:style>
        <p:txBody>
          <a:bodyPr wrap="square">
            <a:spAutoFit/>
          </a:bodyPr>
          <a:lstStyle/>
          <a:p>
            <a:r>
              <a:rPr lang="kk-KZ" sz="3200" b="1" i="1" dirty="0">
                <a:solidFill>
                  <a:srgbClr val="FFFF00"/>
                </a:solidFill>
                <a:latin typeface="Calibri" panose="020F0502020204030204" pitchFamily="34" charset="0"/>
                <a:ea typeface="Calibri" panose="020F0502020204030204" pitchFamily="34" charset="0"/>
                <a:cs typeface="Times New Roman" panose="02020603050405020304" pitchFamily="18" charset="0"/>
              </a:rPr>
              <a:t>Екіншіден, </a:t>
            </a:r>
            <a:r>
              <a:rPr lang="kk-KZ" sz="3200" dirty="0">
                <a:solidFill>
                  <a:srgbClr val="FFFF00"/>
                </a:solidFill>
                <a:latin typeface="Calibri" panose="020F0502020204030204" pitchFamily="34" charset="0"/>
                <a:ea typeface="Calibri" panose="020F0502020204030204" pitchFamily="34" charset="0"/>
                <a:cs typeface="Times New Roman" panose="02020603050405020304" pitchFamily="18" charset="0"/>
              </a:rPr>
              <a:t>кімнің дауыс беруге құқығы бар</a:t>
            </a:r>
            <a:r>
              <a:rPr lang="kk-KZ" sz="3200"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a:t>
            </a:r>
            <a:endParaRPr lang="en-US" sz="3200"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endParaRPr lang="en-US" sz="3200" b="1" dirty="0">
              <a:latin typeface="Calibri" panose="020F0502020204030204" pitchFamily="34" charset="0"/>
              <a:ea typeface="Calibri" panose="020F0502020204030204" pitchFamily="34" charset="0"/>
              <a:cs typeface="Times New Roman" panose="02020603050405020304" pitchFamily="18" charset="0"/>
            </a:endParaRPr>
          </a:p>
          <a:p>
            <a:r>
              <a:rPr lang="en-US" sz="32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Көп </a:t>
            </a: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елдерде меншік құқығы, білім, жыныс және нәсілдік белгілері бойынша шектеулер алынып тасталған. «Бір адам – бір дауыс». Соған қарамастан, бейресми шектеулер болуы мүмкін. Мысалы, АҚШ-тың көптеген штаттарында сайлаушыларды тіркеу толығымен азаматтардың мойнына жүктелген. Ал, Австралия, Бразилия, Бельгияда дауыс беру міндетті!</a:t>
            </a:r>
            <a:endParaRPr lang="ru-RU"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149735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29674" y="908413"/>
            <a:ext cx="10649527" cy="4765792"/>
          </a:xfrm>
          <a:prstGeom prst="rect">
            <a:avLst/>
          </a:prstGeom>
          <a:solidFill>
            <a:schemeClr val="accent1">
              <a:lumMod val="50000"/>
            </a:schemeClr>
          </a:solidFill>
        </p:spPr>
        <p:style>
          <a:lnRef idx="1">
            <a:schemeClr val="accent5"/>
          </a:lnRef>
          <a:fillRef idx="2">
            <a:schemeClr val="accent5"/>
          </a:fillRef>
          <a:effectRef idx="1">
            <a:schemeClr val="accent5"/>
          </a:effectRef>
          <a:fontRef idx="minor">
            <a:schemeClr val="dk1"/>
          </a:fontRef>
        </p:style>
        <p:txBody>
          <a:bodyPr wrap="square">
            <a:spAutoFit/>
          </a:bodyPr>
          <a:lstStyle/>
          <a:p>
            <a:r>
              <a:rPr lang="kk-KZ" sz="3200" b="1" i="1" dirty="0">
                <a:solidFill>
                  <a:srgbClr val="FFFF00"/>
                </a:solidFill>
                <a:latin typeface="Calibri" panose="020F0502020204030204" pitchFamily="34" charset="0"/>
                <a:ea typeface="Calibri" panose="020F0502020204030204" pitchFamily="34" charset="0"/>
                <a:cs typeface="Times New Roman" panose="02020603050405020304" pitchFamily="18" charset="0"/>
              </a:rPr>
              <a:t>Үшіншіден,</a:t>
            </a:r>
            <a:r>
              <a:rPr lang="kk-KZ" sz="3200" dirty="0">
                <a:solidFill>
                  <a:srgbClr val="FFFF00"/>
                </a:solidFill>
                <a:latin typeface="Calibri" panose="020F0502020204030204" pitchFamily="34" charset="0"/>
                <a:ea typeface="Calibri" panose="020F0502020204030204" pitchFamily="34" charset="0"/>
                <a:cs typeface="Times New Roman" panose="02020603050405020304" pitchFamily="18" charset="0"/>
              </a:rPr>
              <a:t> дауыс қалай беріледі</a:t>
            </a:r>
            <a:r>
              <a:rPr lang="kk-KZ" sz="3200"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a:t>
            </a:r>
            <a:endParaRPr lang="en-US" sz="3200"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endParaRPr lang="ru-RU" sz="3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3200" dirty="0" smtClean="0">
                <a:latin typeface="Calibri" panose="020F0502020204030204" pitchFamily="34" charset="0"/>
                <a:ea typeface="Calibri" panose="020F0502020204030204" pitchFamily="34" charset="0"/>
                <a:cs typeface="Times New Roman" panose="02020603050405020304" pitchFamily="18" charset="0"/>
              </a:rPr>
              <a:t>- </a:t>
            </a: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Сайлау </a:t>
            </a: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әдетте жасырын дауыс беру түрінде өтеді («австралиялық дауыс беру»). Ол «әділ» сайлаудың кепілі, өйткені ол жемқорлық пен қорқыту қаупінен сақтайды деген пікір басым.  Сайлаушылардың сенімді ақпаратқа қолжетімділігі, кандидаттарды таңдау мүмкіндігі, сайлау </a:t>
            </a: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науқанының </a:t>
            </a: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қалай жүргізілгендігі және бюллетендердің қалай саналғаны да рөл атқарады.</a:t>
            </a:r>
            <a:endParaRPr lang="ru-RU"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1658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42108" y="630921"/>
            <a:ext cx="10409381" cy="5566909"/>
          </a:xfrm>
          <a:prstGeom prst="rect">
            <a:avLst/>
          </a:prstGeom>
          <a:solidFill>
            <a:schemeClr val="accent1">
              <a:lumMod val="50000"/>
            </a:schemeClr>
          </a:solidFill>
        </p:spPr>
        <p:style>
          <a:lnRef idx="1">
            <a:schemeClr val="accent5"/>
          </a:lnRef>
          <a:fillRef idx="2">
            <a:schemeClr val="accent5"/>
          </a:fillRef>
          <a:effectRef idx="1">
            <a:schemeClr val="accent5"/>
          </a:effectRef>
          <a:fontRef idx="minor">
            <a:schemeClr val="dk1"/>
          </a:fontRef>
        </p:style>
        <p:txBody>
          <a:bodyPr wrap="square">
            <a:spAutoFit/>
          </a:bodyPr>
          <a:lstStyle/>
          <a:p>
            <a:pPr>
              <a:lnSpc>
                <a:spcPct val="107000"/>
              </a:lnSpc>
              <a:spcAft>
                <a:spcPts val="800"/>
              </a:spcAft>
            </a:pPr>
            <a:r>
              <a:rPr lang="kk-KZ" sz="3200" b="1" i="1" dirty="0">
                <a:solidFill>
                  <a:srgbClr val="FFFF00"/>
                </a:solidFill>
                <a:latin typeface="Calibri" panose="020F0502020204030204" pitchFamily="34" charset="0"/>
                <a:ea typeface="Calibri" panose="020F0502020204030204" pitchFamily="34" charset="0"/>
                <a:cs typeface="Times New Roman" panose="02020603050405020304" pitchFamily="18" charset="0"/>
              </a:rPr>
              <a:t>Төртіншіден, </a:t>
            </a:r>
            <a:r>
              <a:rPr lang="kk-KZ" sz="3200" dirty="0">
                <a:solidFill>
                  <a:srgbClr val="FFFF00"/>
                </a:solidFill>
                <a:latin typeface="Calibri" panose="020F0502020204030204" pitchFamily="34" charset="0"/>
                <a:ea typeface="Calibri" panose="020F0502020204030204" pitchFamily="34" charset="0"/>
                <a:cs typeface="Times New Roman" panose="02020603050405020304" pitchFamily="18" charset="0"/>
              </a:rPr>
              <a:t>сайлау шынайы бәсекелестікті білдіре ме</a:t>
            </a:r>
            <a:r>
              <a:rPr lang="kk-KZ" sz="3200"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a:t>
            </a:r>
            <a:endParaRPr lang="en-US" sz="3200"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ru-RU" sz="3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32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Ең </a:t>
            </a: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маңызды. Сайлау бәсекесі – өте күрделі және даулы мәселе. Бұл тек сайлауға қатысу және үміткер ұсыну құқығына ғана байланысты емес. Ол партияларды қаржыландыру көздері мен медиаға қолжетімділігіне де </a:t>
            </a: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байлан</a:t>
            </a:r>
            <a:r>
              <a:rPr lang="ru-RU"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ы</a:t>
            </a: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сты</a:t>
            </a: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 Сайлауда әртүрлі саяси технологиялар (жарнама, видеоролик т.б.) пайдаланылады. Адам технологиялар ықпалына түседі. Осыдан келіп, оның таңдауы шынайы ма деген сұрақ туындайды.</a:t>
            </a:r>
            <a:endParaRPr lang="ru-RU"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725759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58207" y="365125"/>
            <a:ext cx="6243146" cy="1325563"/>
          </a:xfrm>
          <a:ln>
            <a:solidFill>
              <a:schemeClr val="bg1"/>
            </a:solidFill>
          </a:ln>
        </p:spPr>
        <p:txBody>
          <a:bodyPr>
            <a:normAutofit fontScale="90000"/>
          </a:bodyPr>
          <a:lstStyle/>
          <a:p>
            <a:pPr algn="ctr"/>
            <a:r>
              <a:rPr lang="kk-KZ" b="1" dirty="0" smtClean="0">
                <a:solidFill>
                  <a:schemeClr val="bg1"/>
                </a:solidFill>
              </a:rPr>
              <a:t/>
            </a:r>
            <a:br>
              <a:rPr lang="kk-KZ" b="1" dirty="0" smtClean="0">
                <a:solidFill>
                  <a:schemeClr val="bg1"/>
                </a:solidFill>
              </a:rPr>
            </a:br>
            <a:r>
              <a:rPr lang="kk-KZ" b="1" dirty="0" smtClean="0">
                <a:solidFill>
                  <a:schemeClr val="bg1"/>
                </a:solidFill>
              </a:rPr>
              <a:t>Сайлау функциялары</a:t>
            </a:r>
            <a:br>
              <a:rPr lang="kk-KZ" b="1" dirty="0" smtClean="0">
                <a:solidFill>
                  <a:schemeClr val="bg1"/>
                </a:solidFill>
              </a:rPr>
            </a:br>
            <a:r>
              <a:rPr lang="kk-KZ" b="1" dirty="0" smtClean="0">
                <a:solidFill>
                  <a:schemeClr val="bg1"/>
                </a:solidFill>
              </a:rPr>
              <a:t> </a:t>
            </a:r>
            <a:r>
              <a:rPr lang="kk-KZ" dirty="0" smtClean="0">
                <a:solidFill>
                  <a:schemeClr val="bg1"/>
                </a:solidFill>
              </a:rPr>
              <a:t>(</a:t>
            </a:r>
            <a:r>
              <a:rPr lang="kk-KZ" dirty="0">
                <a:solidFill>
                  <a:schemeClr val="bg1"/>
                </a:solidFill>
              </a:rPr>
              <a:t>Эндрю </a:t>
            </a:r>
            <a:r>
              <a:rPr lang="kk-KZ" dirty="0" smtClean="0">
                <a:solidFill>
                  <a:schemeClr val="bg1"/>
                </a:solidFill>
              </a:rPr>
              <a:t>Хейвуд бойынша)</a:t>
            </a:r>
            <a:r>
              <a:rPr lang="ru-RU" dirty="0">
                <a:solidFill>
                  <a:schemeClr val="bg1"/>
                </a:solidFill>
              </a:rPr>
              <a:t/>
            </a:r>
            <a:br>
              <a:rPr lang="ru-RU" dirty="0">
                <a:solidFill>
                  <a:schemeClr val="bg1"/>
                </a:solidFill>
              </a:rPr>
            </a:br>
            <a:endParaRPr lang="ru-RU" b="1" dirty="0">
              <a:solidFill>
                <a:schemeClr val="bg1"/>
              </a:solidFill>
            </a:endParaRPr>
          </a:p>
        </p:txBody>
      </p:sp>
      <p:sp>
        <p:nvSpPr>
          <p:cNvPr id="3" name="Прямоугольник 2"/>
          <p:cNvSpPr/>
          <p:nvPr/>
        </p:nvSpPr>
        <p:spPr>
          <a:xfrm>
            <a:off x="986658" y="2073330"/>
            <a:ext cx="10218683" cy="3883499"/>
          </a:xfrm>
          <a:prstGeom prst="rect">
            <a:avLst/>
          </a:prstGeom>
        </p:spPr>
        <p:txBody>
          <a:bodyPr wrap="square">
            <a:spAutoFit/>
          </a:bodyPr>
          <a:lstStyle/>
          <a:p>
            <a:pPr marL="342900" lvl="0" indent="-342900">
              <a:lnSpc>
                <a:spcPct val="107000"/>
              </a:lnSpc>
              <a:spcAft>
                <a:spcPts val="0"/>
              </a:spcAft>
              <a:buFont typeface="+mj-lt"/>
              <a:buAutoNum type="arabicPeriod"/>
            </a:pPr>
            <a:r>
              <a:rPr lang="kk-KZ" sz="3200" b="1" dirty="0">
                <a:solidFill>
                  <a:srgbClr val="FFFF00"/>
                </a:solidFill>
                <a:latin typeface="Calibri" panose="020F0502020204030204" pitchFamily="34" charset="0"/>
                <a:ea typeface="Calibri" panose="020F0502020204030204" pitchFamily="34" charset="0"/>
                <a:cs typeface="Times New Roman" panose="02020603050405020304" pitchFamily="18" charset="0"/>
              </a:rPr>
              <a:t>Саяси корпусты толықтыру. </a:t>
            </a:r>
            <a:endParaRPr lang="ru-RU" sz="3200" b="1"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Демократиялық </a:t>
            </a: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мемлекетерде </a:t>
            </a: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сайлау саяси рекруттеудің қайнар көзі</a:t>
            </a: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a:r>
          </a:p>
          <a:p>
            <a:pPr marL="457200">
              <a:lnSpc>
                <a:spcPct val="107000"/>
              </a:lnSpc>
              <a:spcAft>
                <a:spcPts val="0"/>
              </a:spcAft>
            </a:pPr>
            <a:endParaRPr lang="ru-RU"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r>
              <a:rPr lang="ru-RU" sz="3200" b="1"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2. </a:t>
            </a:r>
            <a:r>
              <a:rPr lang="kk-KZ" sz="3200" b="1"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Үкіметті </a:t>
            </a:r>
            <a:r>
              <a:rPr lang="kk-KZ" sz="3200" b="1" dirty="0">
                <a:solidFill>
                  <a:srgbClr val="FFFF00"/>
                </a:solidFill>
                <a:latin typeface="Calibri" panose="020F0502020204030204" pitchFamily="34" charset="0"/>
                <a:ea typeface="Calibri" panose="020F0502020204030204" pitchFamily="34" charset="0"/>
                <a:cs typeface="Times New Roman" panose="02020603050405020304" pitchFamily="18" charset="0"/>
              </a:rPr>
              <a:t>құру. </a:t>
            </a:r>
            <a:endParaRPr lang="kk-KZ" sz="3200" b="1"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Сайлаудың </a:t>
            </a: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қорытындысы бойынша президенттік басқару түрі басым елдерде үкіметтер құрылады.</a:t>
            </a:r>
            <a:endParaRPr lang="ru-RU"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95453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38400" y="102366"/>
            <a:ext cx="6821214" cy="1325563"/>
          </a:xfrm>
          <a:ln w="6350">
            <a:solidFill>
              <a:schemeClr val="accent1">
                <a:lumMod val="20000"/>
                <a:lumOff val="80000"/>
              </a:schemeClr>
            </a:solidFill>
          </a:ln>
        </p:spPr>
        <p:txBody>
          <a:bodyPr>
            <a:normAutofit fontScale="90000"/>
          </a:bodyPr>
          <a:lstStyle/>
          <a:p>
            <a:pPr algn="ctr"/>
            <a:r>
              <a:rPr lang="kk-KZ" b="1" dirty="0" smtClean="0">
                <a:solidFill>
                  <a:schemeClr val="bg1"/>
                </a:solidFill>
              </a:rPr>
              <a:t/>
            </a:r>
            <a:br>
              <a:rPr lang="kk-KZ" b="1" dirty="0" smtClean="0">
                <a:solidFill>
                  <a:schemeClr val="bg1"/>
                </a:solidFill>
              </a:rPr>
            </a:br>
            <a:r>
              <a:rPr lang="kk-KZ" b="1" dirty="0" smtClean="0">
                <a:solidFill>
                  <a:schemeClr val="bg1"/>
                </a:solidFill>
              </a:rPr>
              <a:t>Сайлау функциялары</a:t>
            </a:r>
            <a:br>
              <a:rPr lang="kk-KZ" b="1" dirty="0" smtClean="0">
                <a:solidFill>
                  <a:schemeClr val="bg1"/>
                </a:solidFill>
              </a:rPr>
            </a:br>
            <a:r>
              <a:rPr lang="kk-KZ" b="1" dirty="0" smtClean="0">
                <a:solidFill>
                  <a:schemeClr val="bg1"/>
                </a:solidFill>
              </a:rPr>
              <a:t> </a:t>
            </a:r>
            <a:r>
              <a:rPr lang="kk-KZ" dirty="0" smtClean="0">
                <a:solidFill>
                  <a:schemeClr val="bg1"/>
                </a:solidFill>
              </a:rPr>
              <a:t>(Эндрю Хейвуд бойынша)</a:t>
            </a:r>
            <a:r>
              <a:rPr lang="ru-RU" dirty="0" smtClean="0">
                <a:solidFill>
                  <a:schemeClr val="bg1"/>
                </a:solidFill>
              </a:rPr>
              <a:t/>
            </a:r>
            <a:br>
              <a:rPr lang="ru-RU" dirty="0" smtClean="0">
                <a:solidFill>
                  <a:schemeClr val="bg1"/>
                </a:solidFill>
              </a:rPr>
            </a:br>
            <a:endParaRPr lang="ru-RU" dirty="0"/>
          </a:p>
        </p:txBody>
      </p:sp>
      <p:sp>
        <p:nvSpPr>
          <p:cNvPr id="3" name="Прямоугольник 2"/>
          <p:cNvSpPr/>
          <p:nvPr/>
        </p:nvSpPr>
        <p:spPr>
          <a:xfrm>
            <a:off x="838200" y="1524719"/>
            <a:ext cx="10515600" cy="4937377"/>
          </a:xfrm>
          <a:prstGeom prst="rect">
            <a:avLst/>
          </a:prstGeom>
        </p:spPr>
        <p:txBody>
          <a:bodyPr wrap="square">
            <a:spAutoFit/>
          </a:bodyPr>
          <a:lstStyle/>
          <a:p>
            <a:pPr lvl="0">
              <a:lnSpc>
                <a:spcPct val="107000"/>
              </a:lnSpc>
              <a:spcAft>
                <a:spcPts val="0"/>
              </a:spcAft>
            </a:pPr>
            <a:r>
              <a:rPr lang="kk-KZ" sz="3200" b="1"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3. Өкілдікті </a:t>
            </a:r>
            <a:r>
              <a:rPr lang="kk-KZ" sz="3200" b="1" dirty="0">
                <a:solidFill>
                  <a:srgbClr val="FFFF00"/>
                </a:solidFill>
                <a:latin typeface="Calibri" panose="020F0502020204030204" pitchFamily="34" charset="0"/>
                <a:ea typeface="Calibri" panose="020F0502020204030204" pitchFamily="34" charset="0"/>
                <a:cs typeface="Times New Roman" panose="02020603050405020304" pitchFamily="18" charset="0"/>
              </a:rPr>
              <a:t>қамтамасыз етеді. </a:t>
            </a:r>
            <a:endParaRPr lang="kk-KZ" sz="3200" b="1"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pP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Егер </a:t>
            </a: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сайлау әділ және бәсеке принциптеріне толығымен сәйкес келсе, онда Парламент шын мәнінде мемлекеттік басқару жүйесіне халық тарапынан қоылатын талап-тілектерді жеткізетін арнаға айналады</a:t>
            </a: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a:r>
          </a:p>
          <a:p>
            <a:pPr lvl="0">
              <a:lnSpc>
                <a:spcPct val="107000"/>
              </a:lnSpc>
              <a:spcAft>
                <a:spcPts val="0"/>
              </a:spcAft>
            </a:pPr>
            <a:endParaRPr lang="ru-RU"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r>
              <a:rPr lang="kk-KZ" sz="3200" b="1"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4. Саясатқа </a:t>
            </a:r>
            <a:r>
              <a:rPr lang="kk-KZ" sz="3200" b="1" dirty="0">
                <a:solidFill>
                  <a:srgbClr val="FFFF00"/>
                </a:solidFill>
                <a:latin typeface="Calibri" panose="020F0502020204030204" pitchFamily="34" charset="0"/>
                <a:ea typeface="Calibri" panose="020F0502020204030204" pitchFamily="34" charset="0"/>
                <a:cs typeface="Times New Roman" panose="02020603050405020304" pitchFamily="18" charset="0"/>
              </a:rPr>
              <a:t>әсері. </a:t>
            </a:r>
            <a:endParaRPr lang="kk-KZ" sz="3200" b="1"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Сайлау </a:t>
            </a: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үкіметті тиімді және кез-келген радикалды және танымал емес шаралардан аулақ болуға мәжбүр етеді.</a:t>
            </a:r>
            <a:endParaRPr lang="ru-RU"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661810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89738" y="178677"/>
            <a:ext cx="6127531" cy="1512012"/>
          </a:xfrm>
          <a:ln>
            <a:solidFill>
              <a:schemeClr val="bg2"/>
            </a:solidFill>
          </a:ln>
        </p:spPr>
        <p:txBody>
          <a:bodyPr>
            <a:normAutofit fontScale="90000"/>
          </a:bodyPr>
          <a:lstStyle/>
          <a:p>
            <a:pPr algn="ctr"/>
            <a:r>
              <a:rPr lang="kk-KZ" b="1" dirty="0" smtClean="0">
                <a:solidFill>
                  <a:schemeClr val="bg1"/>
                </a:solidFill>
              </a:rPr>
              <a:t/>
            </a:r>
            <a:br>
              <a:rPr lang="kk-KZ" b="1" dirty="0" smtClean="0">
                <a:solidFill>
                  <a:schemeClr val="bg1"/>
                </a:solidFill>
              </a:rPr>
            </a:br>
            <a:r>
              <a:rPr lang="kk-KZ" b="1" dirty="0" smtClean="0">
                <a:solidFill>
                  <a:schemeClr val="bg1"/>
                </a:solidFill>
              </a:rPr>
              <a:t>Сайлау функциялары</a:t>
            </a:r>
            <a:br>
              <a:rPr lang="kk-KZ" b="1" dirty="0" smtClean="0">
                <a:solidFill>
                  <a:schemeClr val="bg1"/>
                </a:solidFill>
              </a:rPr>
            </a:br>
            <a:r>
              <a:rPr lang="kk-KZ" b="1" dirty="0" smtClean="0">
                <a:solidFill>
                  <a:schemeClr val="bg1"/>
                </a:solidFill>
              </a:rPr>
              <a:t> </a:t>
            </a:r>
            <a:r>
              <a:rPr lang="kk-KZ" dirty="0" smtClean="0">
                <a:solidFill>
                  <a:schemeClr val="bg1"/>
                </a:solidFill>
              </a:rPr>
              <a:t>(Эндрю Хейвуд бойынша)</a:t>
            </a:r>
            <a:r>
              <a:rPr lang="ru-RU" dirty="0" smtClean="0">
                <a:solidFill>
                  <a:schemeClr val="bg1"/>
                </a:solidFill>
              </a:rPr>
              <a:t/>
            </a:r>
            <a:br>
              <a:rPr lang="ru-RU" dirty="0" smtClean="0">
                <a:solidFill>
                  <a:schemeClr val="bg1"/>
                </a:solidFill>
              </a:rPr>
            </a:br>
            <a:endParaRPr lang="ru-RU" dirty="0"/>
          </a:p>
        </p:txBody>
      </p:sp>
      <p:sp>
        <p:nvSpPr>
          <p:cNvPr id="3" name="Прямоугольник 2"/>
          <p:cNvSpPr/>
          <p:nvPr/>
        </p:nvSpPr>
        <p:spPr>
          <a:xfrm>
            <a:off x="578070" y="2010269"/>
            <a:ext cx="10909738" cy="4410438"/>
          </a:xfrm>
          <a:prstGeom prst="rect">
            <a:avLst/>
          </a:prstGeom>
        </p:spPr>
        <p:txBody>
          <a:bodyPr wrap="square">
            <a:spAutoFit/>
          </a:bodyPr>
          <a:lstStyle/>
          <a:p>
            <a:pPr lvl="0">
              <a:lnSpc>
                <a:spcPct val="107000"/>
              </a:lnSpc>
              <a:spcAft>
                <a:spcPts val="0"/>
              </a:spcAft>
            </a:pPr>
            <a:r>
              <a:rPr lang="kk-KZ" sz="3200" b="1"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5. Қоғамның </a:t>
            </a:r>
            <a:r>
              <a:rPr lang="kk-KZ" sz="3200" b="1" dirty="0">
                <a:solidFill>
                  <a:srgbClr val="FFFF00"/>
                </a:solidFill>
                <a:latin typeface="Calibri" panose="020F0502020204030204" pitchFamily="34" charset="0"/>
                <a:ea typeface="Calibri" panose="020F0502020204030204" pitchFamily="34" charset="0"/>
                <a:cs typeface="Times New Roman" panose="02020603050405020304" pitchFamily="18" charset="0"/>
              </a:rPr>
              <a:t>саяси сауаттылығы. </a:t>
            </a:r>
            <a:endParaRPr lang="kk-KZ" sz="3200" b="1"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pP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Сайлау </a:t>
            </a: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науқаны кезінде партиялар, кандидаттар, одан әрі саясаттың мүмкін бағыттары, қоғамдағы әлеуметтік-экономикалық жағдай туралы ақпарат ілесі толассыз болады</a:t>
            </a: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a:r>
          </a:p>
          <a:p>
            <a:pPr lvl="0">
              <a:lnSpc>
                <a:spcPct val="107000"/>
              </a:lnSpc>
              <a:spcAft>
                <a:spcPts val="0"/>
              </a:spcAft>
            </a:pPr>
            <a:endParaRPr lang="ru-RU"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r>
              <a:rPr lang="kk-KZ" sz="3200" b="1"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6. Жүйені </a:t>
            </a:r>
            <a:r>
              <a:rPr lang="kk-KZ" sz="3200" b="1" dirty="0">
                <a:solidFill>
                  <a:srgbClr val="FFFF00"/>
                </a:solidFill>
                <a:latin typeface="Calibri" panose="020F0502020204030204" pitchFamily="34" charset="0"/>
                <a:ea typeface="Calibri" panose="020F0502020204030204" pitchFamily="34" charset="0"/>
                <a:cs typeface="Times New Roman" panose="02020603050405020304" pitchFamily="18" charset="0"/>
              </a:rPr>
              <a:t>заңдастыру</a:t>
            </a:r>
            <a:r>
              <a:rPr lang="kk-KZ" sz="3200" b="1"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a:t>
            </a:r>
          </a:p>
          <a:p>
            <a:pPr lvl="0">
              <a:lnSpc>
                <a:spcPct val="107000"/>
              </a:lnSpc>
              <a:spcAft>
                <a:spcPts val="800"/>
              </a:spcAft>
            </a:pP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Сайлау өткізудің себептерінің бірі – саяси </a:t>
            </a: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режимнің легитимділігін </a:t>
            </a: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көрсету</a:t>
            </a:r>
            <a:r>
              <a:rPr lang="kk-KZ" dirty="0">
                <a:latin typeface="Calibri" panose="020F0502020204030204" pitchFamily="34" charset="0"/>
                <a:ea typeface="Calibri" panose="020F0502020204030204" pitchFamily="34" charset="0"/>
                <a:cs typeface="Times New Roman" panose="02020603050405020304" pitchFamily="18" charset="0"/>
              </a:rPr>
              <a:t>.</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098235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00247" y="196960"/>
            <a:ext cx="4960883" cy="1325563"/>
          </a:xfrm>
          <a:ln>
            <a:solidFill>
              <a:schemeClr val="bg1"/>
            </a:solidFill>
          </a:ln>
        </p:spPr>
        <p:txBody>
          <a:bodyPr>
            <a:normAutofit fontScale="90000"/>
          </a:bodyPr>
          <a:lstStyle/>
          <a:p>
            <a:pPr algn="ctr"/>
            <a:r>
              <a:rPr lang="kk-KZ" b="1" dirty="0" smtClean="0">
                <a:solidFill>
                  <a:schemeClr val="bg1"/>
                </a:solidFill>
              </a:rPr>
              <a:t/>
            </a:r>
            <a:br>
              <a:rPr lang="kk-KZ" b="1" dirty="0" smtClean="0">
                <a:solidFill>
                  <a:schemeClr val="bg1"/>
                </a:solidFill>
              </a:rPr>
            </a:br>
            <a:r>
              <a:rPr lang="kk-KZ" b="1" dirty="0" smtClean="0">
                <a:solidFill>
                  <a:schemeClr val="bg1"/>
                </a:solidFill>
              </a:rPr>
              <a:t>Сайлау </a:t>
            </a:r>
            <a:r>
              <a:rPr lang="kk-KZ" b="1" dirty="0">
                <a:solidFill>
                  <a:schemeClr val="bg1"/>
                </a:solidFill>
              </a:rPr>
              <a:t>қызметі</a:t>
            </a:r>
            <a:r>
              <a:rPr lang="ru-RU" b="1" dirty="0">
                <a:solidFill>
                  <a:schemeClr val="bg1"/>
                </a:solidFill>
              </a:rPr>
              <a:t/>
            </a:r>
            <a:br>
              <a:rPr lang="ru-RU" b="1" dirty="0">
                <a:solidFill>
                  <a:schemeClr val="bg1"/>
                </a:solidFill>
              </a:rPr>
            </a:br>
            <a:endParaRPr lang="ru-RU" b="1" dirty="0">
              <a:solidFill>
                <a:schemeClr val="bg1"/>
              </a:solidFill>
            </a:endParaRPr>
          </a:p>
        </p:txBody>
      </p:sp>
      <p:graphicFrame>
        <p:nvGraphicFramePr>
          <p:cNvPr id="4" name="Схема 3"/>
          <p:cNvGraphicFramePr/>
          <p:nvPr>
            <p:extLst>
              <p:ext uri="{D42A27DB-BD31-4B8C-83A1-F6EECF244321}">
                <p14:modId xmlns:p14="http://schemas.microsoft.com/office/powerpoint/2010/main" val="3129846152"/>
              </p:ext>
            </p:extLst>
          </p:nvPr>
        </p:nvGraphicFramePr>
        <p:xfrm>
          <a:off x="893380" y="1439333"/>
          <a:ext cx="10510344"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7977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98228" y="270532"/>
            <a:ext cx="5867400" cy="1211427"/>
          </a:xfrm>
        </p:spPr>
        <p:txBody>
          <a:bodyPr>
            <a:normAutofit fontScale="90000"/>
          </a:bodyPr>
          <a:lstStyle/>
          <a:p>
            <a:pPr algn="ctr"/>
            <a:r>
              <a:rPr lang="kk-KZ" b="1" dirty="0" smtClean="0">
                <a:solidFill>
                  <a:schemeClr val="bg1"/>
                </a:solidFill>
              </a:rPr>
              <a:t/>
            </a:r>
            <a:br>
              <a:rPr lang="kk-KZ" b="1" dirty="0" smtClean="0">
                <a:solidFill>
                  <a:schemeClr val="bg1"/>
                </a:solidFill>
              </a:rPr>
            </a:br>
            <a:r>
              <a:rPr lang="kk-KZ" b="1" dirty="0" smtClean="0">
                <a:solidFill>
                  <a:schemeClr val="bg1"/>
                </a:solidFill>
              </a:rPr>
              <a:t>Сайлау </a:t>
            </a:r>
            <a:r>
              <a:rPr lang="kk-KZ" b="1" dirty="0">
                <a:solidFill>
                  <a:schemeClr val="bg1"/>
                </a:solidFill>
              </a:rPr>
              <a:t>принциптері</a:t>
            </a:r>
            <a:r>
              <a:rPr lang="ru-RU" b="1" dirty="0">
                <a:solidFill>
                  <a:schemeClr val="bg1"/>
                </a:solidFill>
              </a:rPr>
              <a:t/>
            </a:r>
            <a:br>
              <a:rPr lang="ru-RU" b="1" dirty="0">
                <a:solidFill>
                  <a:schemeClr val="bg1"/>
                </a:solidFill>
              </a:rPr>
            </a:br>
            <a:endParaRPr lang="ru-RU" b="1" dirty="0">
              <a:solidFill>
                <a:schemeClr val="bg1"/>
              </a:solidFill>
            </a:endParaRPr>
          </a:p>
        </p:txBody>
      </p:sp>
      <p:graphicFrame>
        <p:nvGraphicFramePr>
          <p:cNvPr id="4" name="Схема 3"/>
          <p:cNvGraphicFramePr/>
          <p:nvPr>
            <p:extLst>
              <p:ext uri="{D42A27DB-BD31-4B8C-83A1-F6EECF244321}">
                <p14:modId xmlns:p14="http://schemas.microsoft.com/office/powerpoint/2010/main" val="4117911827"/>
              </p:ext>
            </p:extLst>
          </p:nvPr>
        </p:nvGraphicFramePr>
        <p:xfrm>
          <a:off x="1019503" y="1171611"/>
          <a:ext cx="10615448"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Рисунок 4"/>
          <p:cNvPicPr>
            <a:picLocks noChangeAspect="1"/>
          </p:cNvPicPr>
          <p:nvPr/>
        </p:nvPicPr>
        <p:blipFill>
          <a:blip r:embed="rId7"/>
          <a:stretch>
            <a:fillRect/>
          </a:stretch>
        </p:blipFill>
        <p:spPr>
          <a:xfrm>
            <a:off x="3125110" y="3285188"/>
            <a:ext cx="5941779" cy="287624"/>
          </a:xfrm>
          <a:prstGeom prst="rect">
            <a:avLst/>
          </a:prstGeom>
        </p:spPr>
      </p:pic>
    </p:spTree>
    <p:extLst>
      <p:ext uri="{BB962C8B-B14F-4D97-AF65-F5344CB8AC3E}">
        <p14:creationId xmlns:p14="http://schemas.microsoft.com/office/powerpoint/2010/main" val="28291871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p:cNvSpPr/>
          <p:nvPr/>
        </p:nvSpPr>
        <p:spPr>
          <a:xfrm>
            <a:off x="4729655" y="4635061"/>
            <a:ext cx="3163614" cy="1177159"/>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b="1" dirty="0" smtClean="0"/>
              <a:t>Аралас </a:t>
            </a:r>
            <a:endParaRPr lang="ru-RU" sz="2400" b="1" dirty="0"/>
          </a:p>
        </p:txBody>
      </p:sp>
      <p:sp>
        <p:nvSpPr>
          <p:cNvPr id="5" name="Овал 4"/>
          <p:cNvSpPr/>
          <p:nvPr/>
        </p:nvSpPr>
        <p:spPr>
          <a:xfrm>
            <a:off x="1213944" y="2885089"/>
            <a:ext cx="3200401" cy="1476704"/>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b="1" dirty="0" smtClean="0"/>
              <a:t>Мажоритарлы </a:t>
            </a:r>
            <a:endParaRPr lang="ru-RU" sz="2400" b="1" dirty="0"/>
          </a:p>
        </p:txBody>
      </p:sp>
      <p:sp>
        <p:nvSpPr>
          <p:cNvPr id="6" name="Овал 5"/>
          <p:cNvSpPr/>
          <p:nvPr/>
        </p:nvSpPr>
        <p:spPr>
          <a:xfrm>
            <a:off x="7714593" y="2885089"/>
            <a:ext cx="3762704" cy="1371601"/>
          </a:xfrm>
          <a:prstGeom prst="ellipse">
            <a:avLst/>
          </a:prstGeom>
          <a:solidFill>
            <a:schemeClr val="accent2">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b="1" dirty="0" smtClean="0"/>
              <a:t>Пропорционалды </a:t>
            </a:r>
            <a:endParaRPr lang="ru-RU" sz="2400" b="1" dirty="0"/>
          </a:p>
        </p:txBody>
      </p:sp>
      <p:sp>
        <p:nvSpPr>
          <p:cNvPr id="7" name="Скругленный прямоугольник 6"/>
          <p:cNvSpPr/>
          <p:nvPr/>
        </p:nvSpPr>
        <p:spPr>
          <a:xfrm>
            <a:off x="2690648" y="409903"/>
            <a:ext cx="7062952" cy="914400"/>
          </a:xfrm>
          <a:prstGeom prst="roundRect">
            <a:avLst/>
          </a:prstGeom>
          <a:solidFill>
            <a:schemeClr val="accent1">
              <a:lumMod val="5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4000" dirty="0" smtClean="0"/>
              <a:t>Сайлау жүйелерінің түрлері</a:t>
            </a:r>
            <a:endParaRPr lang="ru-RU" sz="4000" dirty="0"/>
          </a:p>
        </p:txBody>
      </p:sp>
      <p:cxnSp>
        <p:nvCxnSpPr>
          <p:cNvPr id="9" name="Прямая со стрелкой 8"/>
          <p:cNvCxnSpPr>
            <a:stCxn id="7" idx="2"/>
            <a:endCxn id="5" idx="0"/>
          </p:cNvCxnSpPr>
          <p:nvPr/>
        </p:nvCxnSpPr>
        <p:spPr>
          <a:xfrm flipH="1">
            <a:off x="2814145" y="1324303"/>
            <a:ext cx="3407979" cy="1560786"/>
          </a:xfrm>
          <a:prstGeom prst="straightConnector1">
            <a:avLst/>
          </a:prstGeom>
          <a:ln w="28575">
            <a:solidFill>
              <a:schemeClr val="bg1"/>
            </a:solidFill>
            <a:tailEnd type="triangle"/>
          </a:ln>
        </p:spPr>
        <p:style>
          <a:lnRef idx="3">
            <a:schemeClr val="accent2"/>
          </a:lnRef>
          <a:fillRef idx="0">
            <a:schemeClr val="accent2"/>
          </a:fillRef>
          <a:effectRef idx="2">
            <a:schemeClr val="accent2"/>
          </a:effectRef>
          <a:fontRef idx="minor">
            <a:schemeClr val="tx1"/>
          </a:fontRef>
        </p:style>
      </p:cxnSp>
      <p:cxnSp>
        <p:nvCxnSpPr>
          <p:cNvPr id="11" name="Прямая со стрелкой 10"/>
          <p:cNvCxnSpPr>
            <a:stCxn id="7" idx="2"/>
            <a:endCxn id="6" idx="0"/>
          </p:cNvCxnSpPr>
          <p:nvPr/>
        </p:nvCxnSpPr>
        <p:spPr>
          <a:xfrm>
            <a:off x="6222124" y="1324303"/>
            <a:ext cx="3373821" cy="1560786"/>
          </a:xfrm>
          <a:prstGeom prst="straightConnector1">
            <a:avLst/>
          </a:prstGeom>
          <a:ln w="19050">
            <a:solidFill>
              <a:schemeClr val="bg1"/>
            </a:solidFill>
            <a:tailEnd type="triangle"/>
          </a:ln>
        </p:spPr>
        <p:style>
          <a:lnRef idx="3">
            <a:schemeClr val="accent2"/>
          </a:lnRef>
          <a:fillRef idx="0">
            <a:schemeClr val="accent2"/>
          </a:fillRef>
          <a:effectRef idx="2">
            <a:schemeClr val="accent2"/>
          </a:effectRef>
          <a:fontRef idx="minor">
            <a:schemeClr val="tx1"/>
          </a:fontRef>
        </p:style>
      </p:cxnSp>
      <p:cxnSp>
        <p:nvCxnSpPr>
          <p:cNvPr id="14" name="Прямая со стрелкой 13"/>
          <p:cNvCxnSpPr>
            <a:stCxn id="7" idx="2"/>
            <a:endCxn id="4" idx="0"/>
          </p:cNvCxnSpPr>
          <p:nvPr/>
        </p:nvCxnSpPr>
        <p:spPr>
          <a:xfrm>
            <a:off x="6222124" y="1324303"/>
            <a:ext cx="89338" cy="3310758"/>
          </a:xfrm>
          <a:prstGeom prst="straightConnector1">
            <a:avLst/>
          </a:prstGeom>
          <a:ln w="19050">
            <a:solidFill>
              <a:schemeClr val="bg1"/>
            </a:solidFill>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4157247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40221" y="641131"/>
            <a:ext cx="10005848" cy="2385847"/>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800" b="1" i="1" u="sng" dirty="0"/>
              <a:t>Мажоритарлық жүйе </a:t>
            </a:r>
            <a:r>
              <a:rPr lang="kk-KZ" sz="2800" dirty="0"/>
              <a:t>(фр. Majorite – басым көпшілік деген сөзінен шыққан) ­­-  сайлаушылардың басым көпшілігі дауысын берген кандидат сайланған болып саналатын сайлау жүйесі. Ол көптеген елдерде (АҚШ, Франция, Ұлыбритания, т.б.) елдердің президент, парламент депутаттарын   сайлауда қолданылады.</a:t>
            </a:r>
            <a:endParaRPr lang="ru-RU" sz="2800" dirty="0"/>
          </a:p>
        </p:txBody>
      </p:sp>
      <p:sp>
        <p:nvSpPr>
          <p:cNvPr id="3" name="Овал 2"/>
          <p:cNvSpPr/>
          <p:nvPr/>
        </p:nvSpPr>
        <p:spPr>
          <a:xfrm>
            <a:off x="1135117" y="4078014"/>
            <a:ext cx="3478924" cy="1156138"/>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smtClean="0"/>
              <a:t>Абсолютті </a:t>
            </a:r>
            <a:endParaRPr lang="ru-RU" sz="2400" dirty="0"/>
          </a:p>
        </p:txBody>
      </p:sp>
      <p:sp>
        <p:nvSpPr>
          <p:cNvPr id="5" name="Овал 4"/>
          <p:cNvSpPr/>
          <p:nvPr/>
        </p:nvSpPr>
        <p:spPr>
          <a:xfrm>
            <a:off x="7709337" y="4078014"/>
            <a:ext cx="3725918" cy="1156138"/>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smtClean="0"/>
              <a:t>Салыстырмалы </a:t>
            </a:r>
            <a:endParaRPr lang="ru-RU" sz="2400" dirty="0"/>
          </a:p>
        </p:txBody>
      </p:sp>
      <p:sp>
        <p:nvSpPr>
          <p:cNvPr id="7" name="Стрелка вниз 6"/>
          <p:cNvSpPr/>
          <p:nvPr/>
        </p:nvSpPr>
        <p:spPr>
          <a:xfrm>
            <a:off x="2648028" y="3142592"/>
            <a:ext cx="453101" cy="93542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a:off x="9345745" y="3142592"/>
            <a:ext cx="453101" cy="93542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2713140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76296" y="312574"/>
            <a:ext cx="5391807" cy="1200916"/>
          </a:xfrm>
          <a:ln>
            <a:solidFill>
              <a:schemeClr val="bg1"/>
            </a:solidFill>
          </a:ln>
        </p:spPr>
        <p:txBody>
          <a:bodyPr>
            <a:noAutofit/>
          </a:bodyPr>
          <a:lstStyle/>
          <a:p>
            <a:pPr algn="ctr"/>
            <a:r>
              <a:rPr lang="kk-KZ" sz="2800" b="1" i="1" u="sng" dirty="0" smtClean="0">
                <a:solidFill>
                  <a:schemeClr val="bg1"/>
                </a:solidFill>
              </a:rPr>
              <a:t/>
            </a:r>
            <a:br>
              <a:rPr lang="kk-KZ" sz="2800" b="1" i="1" u="sng" dirty="0" smtClean="0">
                <a:solidFill>
                  <a:schemeClr val="bg1"/>
                </a:solidFill>
              </a:rPr>
            </a:br>
            <a:r>
              <a:rPr lang="kk-KZ" sz="4000" b="1" dirty="0" smtClean="0">
                <a:solidFill>
                  <a:srgbClr val="FFFF00"/>
                </a:solidFill>
              </a:rPr>
              <a:t>Мажоритарлық</a:t>
            </a:r>
            <a:r>
              <a:rPr lang="kk-KZ" sz="4000" b="1" i="1" u="sng" dirty="0" smtClean="0">
                <a:solidFill>
                  <a:srgbClr val="FFFF00"/>
                </a:solidFill>
              </a:rPr>
              <a:t> </a:t>
            </a:r>
            <a:r>
              <a:rPr lang="kk-KZ" sz="4000" b="1" dirty="0" smtClean="0">
                <a:solidFill>
                  <a:srgbClr val="FFFF00"/>
                </a:solidFill>
              </a:rPr>
              <a:t>жүйе</a:t>
            </a:r>
            <a:endParaRPr lang="ru-RU" sz="4000" dirty="0"/>
          </a:p>
        </p:txBody>
      </p:sp>
      <p:sp>
        <p:nvSpPr>
          <p:cNvPr id="3" name="Объект 2"/>
          <p:cNvSpPr>
            <a:spLocks noGrp="1"/>
          </p:cNvSpPr>
          <p:nvPr>
            <p:ph sz="half" idx="1"/>
          </p:nvPr>
        </p:nvSpPr>
        <p:spPr>
          <a:xfrm>
            <a:off x="885496" y="2333296"/>
            <a:ext cx="5181600" cy="3454783"/>
          </a:xfrm>
          <a:solidFill>
            <a:schemeClr val="accent2">
              <a:lumMod val="50000"/>
            </a:schemeClr>
          </a:solidFill>
          <a:ln>
            <a:solidFill>
              <a:schemeClr val="bg1"/>
            </a:solidFill>
          </a:ln>
        </p:spPr>
        <p:txBody>
          <a:bodyPr>
            <a:normAutofit fontScale="92500" lnSpcReduction="10000"/>
          </a:bodyPr>
          <a:lstStyle/>
          <a:p>
            <a:r>
              <a:rPr lang="kk-KZ" b="1" i="1" u="sng" dirty="0" smtClean="0">
                <a:solidFill>
                  <a:schemeClr val="bg1"/>
                </a:solidFill>
              </a:rPr>
              <a:t>Абсолютті  түрі</a:t>
            </a:r>
          </a:p>
          <a:p>
            <a:endParaRPr lang="kk-KZ" b="1" i="1" u="sng" dirty="0" smtClean="0">
              <a:solidFill>
                <a:schemeClr val="bg1"/>
              </a:solidFill>
            </a:endParaRPr>
          </a:p>
          <a:p>
            <a:r>
              <a:rPr lang="kk-KZ" dirty="0" smtClean="0">
                <a:solidFill>
                  <a:schemeClr val="bg1"/>
                </a:solidFill>
              </a:rPr>
              <a:t>сайланды деп басым көпшілік дауысты (</a:t>
            </a:r>
            <a:r>
              <a:rPr lang="en-US" dirty="0" smtClean="0">
                <a:solidFill>
                  <a:schemeClr val="bg1"/>
                </a:solidFill>
              </a:rPr>
              <a:t>50</a:t>
            </a:r>
            <a:r>
              <a:rPr lang="ru-RU" dirty="0" smtClean="0">
                <a:solidFill>
                  <a:schemeClr val="bg1"/>
                </a:solidFill>
              </a:rPr>
              <a:t>%+1 </a:t>
            </a:r>
            <a:r>
              <a:rPr lang="kk-KZ" dirty="0" smtClean="0">
                <a:solidFill>
                  <a:schemeClr val="bg1"/>
                </a:solidFill>
              </a:rPr>
              <a:t>дауыс) алған үміткер саналады. </a:t>
            </a:r>
          </a:p>
          <a:p>
            <a:r>
              <a:rPr lang="kk-KZ" dirty="0" smtClean="0">
                <a:solidFill>
                  <a:schemeClr val="bg1"/>
                </a:solidFill>
              </a:rPr>
              <a:t>Сайлаудың екінші турында бірінші турда көп дауыс алған </a:t>
            </a:r>
            <a:r>
              <a:rPr lang="en-US" dirty="0" smtClean="0">
                <a:solidFill>
                  <a:schemeClr val="bg1"/>
                </a:solidFill>
              </a:rPr>
              <a:t>2 </a:t>
            </a:r>
            <a:r>
              <a:rPr lang="kk-KZ" dirty="0" smtClean="0">
                <a:solidFill>
                  <a:schemeClr val="bg1"/>
                </a:solidFill>
              </a:rPr>
              <a:t>үміткердің</a:t>
            </a:r>
            <a:r>
              <a:rPr lang="ru-RU" dirty="0" smtClean="0">
                <a:solidFill>
                  <a:schemeClr val="bg1"/>
                </a:solidFill>
              </a:rPr>
              <a:t> </a:t>
            </a:r>
            <a:r>
              <a:rPr lang="kk-KZ" dirty="0" smtClean="0">
                <a:solidFill>
                  <a:schemeClr val="bg1"/>
                </a:solidFill>
              </a:rPr>
              <a:t>қайсысы көп дауыс алса, сол</a:t>
            </a:r>
            <a:r>
              <a:rPr lang="ru-RU" dirty="0" smtClean="0">
                <a:solidFill>
                  <a:schemeClr val="bg1"/>
                </a:solidFill>
              </a:rPr>
              <a:t> </a:t>
            </a:r>
            <a:r>
              <a:rPr lang="kk-KZ" dirty="0" smtClean="0">
                <a:solidFill>
                  <a:schemeClr val="bg1"/>
                </a:solidFill>
              </a:rPr>
              <a:t>сайланады</a:t>
            </a:r>
          </a:p>
          <a:p>
            <a:pPr marL="0" indent="0">
              <a:buNone/>
            </a:pPr>
            <a:endParaRPr lang="ru-RU" dirty="0">
              <a:solidFill>
                <a:schemeClr val="bg1"/>
              </a:solidFill>
            </a:endParaRPr>
          </a:p>
        </p:txBody>
      </p:sp>
      <p:sp>
        <p:nvSpPr>
          <p:cNvPr id="4" name="Объект 3"/>
          <p:cNvSpPr>
            <a:spLocks noGrp="1"/>
          </p:cNvSpPr>
          <p:nvPr>
            <p:ph sz="half" idx="2"/>
          </p:nvPr>
        </p:nvSpPr>
        <p:spPr>
          <a:xfrm>
            <a:off x="6498021" y="2354316"/>
            <a:ext cx="5181600" cy="3454784"/>
          </a:xfrm>
          <a:solidFill>
            <a:srgbClr val="002060"/>
          </a:solidFill>
          <a:ln>
            <a:solidFill>
              <a:schemeClr val="bg1"/>
            </a:solidFill>
          </a:ln>
        </p:spPr>
        <p:txBody>
          <a:bodyPr>
            <a:normAutofit fontScale="92500" lnSpcReduction="10000"/>
          </a:bodyPr>
          <a:lstStyle/>
          <a:p>
            <a:r>
              <a:rPr lang="kk-KZ" b="1" i="1" u="sng" dirty="0" smtClean="0">
                <a:solidFill>
                  <a:schemeClr val="bg1"/>
                </a:solidFill>
              </a:rPr>
              <a:t>Салыстырмалы көпшілік түрі</a:t>
            </a:r>
          </a:p>
          <a:p>
            <a:pPr marL="0" indent="0">
              <a:buNone/>
            </a:pPr>
            <a:endParaRPr lang="kk-KZ" b="1" i="1" u="sng" dirty="0" smtClean="0">
              <a:solidFill>
                <a:schemeClr val="bg1"/>
              </a:solidFill>
            </a:endParaRPr>
          </a:p>
          <a:p>
            <a:r>
              <a:rPr lang="kk-KZ" i="1" dirty="0" smtClean="0">
                <a:solidFill>
                  <a:schemeClr val="bg1"/>
                </a:solidFill>
              </a:rPr>
              <a:t>Қай үміткер көп дауыс жинаса сол сайланған болып табылады. Онда </a:t>
            </a:r>
            <a:r>
              <a:rPr lang="ru-RU" i="1" dirty="0" smtClean="0">
                <a:solidFill>
                  <a:schemeClr val="bg1"/>
                </a:solidFill>
              </a:rPr>
              <a:t>50%</a:t>
            </a:r>
            <a:r>
              <a:rPr lang="kk-KZ" i="1" dirty="0" smtClean="0">
                <a:solidFill>
                  <a:schemeClr val="bg1"/>
                </a:solidFill>
              </a:rPr>
              <a:t> артық дауыс жинау шарт емес</a:t>
            </a:r>
          </a:p>
          <a:p>
            <a:endParaRPr lang="ru-RU" dirty="0">
              <a:solidFill>
                <a:schemeClr val="bg1"/>
              </a:solidFill>
            </a:endParaRPr>
          </a:p>
        </p:txBody>
      </p:sp>
      <p:sp>
        <p:nvSpPr>
          <p:cNvPr id="5" name="Стрелка вниз 4"/>
          <p:cNvSpPr/>
          <p:nvPr/>
        </p:nvSpPr>
        <p:spPr>
          <a:xfrm>
            <a:off x="4225159" y="1513490"/>
            <a:ext cx="484632" cy="81980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низ 5"/>
          <p:cNvSpPr/>
          <p:nvPr/>
        </p:nvSpPr>
        <p:spPr>
          <a:xfrm>
            <a:off x="7351986" y="1513490"/>
            <a:ext cx="484632" cy="8408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5603514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ln>
            <a:solidFill>
              <a:schemeClr val="bg1"/>
            </a:solidFill>
          </a:ln>
        </p:spPr>
        <p:txBody>
          <a:bodyPr/>
          <a:lstStyle/>
          <a:p>
            <a:pPr algn="ctr"/>
            <a:r>
              <a:rPr lang="kk-KZ" dirty="0" smtClean="0">
                <a:solidFill>
                  <a:schemeClr val="bg1"/>
                </a:solidFill>
              </a:rPr>
              <a:t>Артықшылықтары </a:t>
            </a:r>
            <a:endParaRPr lang="ru-RU" dirty="0">
              <a:solidFill>
                <a:schemeClr val="bg1"/>
              </a:solidFill>
            </a:endParaRPr>
          </a:p>
        </p:txBody>
      </p:sp>
      <p:sp>
        <p:nvSpPr>
          <p:cNvPr id="4" name="Объект 3"/>
          <p:cNvSpPr>
            <a:spLocks noGrp="1"/>
          </p:cNvSpPr>
          <p:nvPr>
            <p:ph sz="half" idx="2"/>
          </p:nvPr>
        </p:nvSpPr>
        <p:spPr>
          <a:ln>
            <a:solidFill>
              <a:schemeClr val="bg1"/>
            </a:solidFill>
          </a:ln>
        </p:spPr>
        <p:txBody>
          <a:bodyPr/>
          <a:lstStyle/>
          <a:p>
            <a:endParaRPr lang="kk-KZ" dirty="0" smtClean="0"/>
          </a:p>
          <a:p>
            <a:r>
              <a:rPr lang="kk-KZ" dirty="0" smtClean="0">
                <a:solidFill>
                  <a:schemeClr val="bg1"/>
                </a:solidFill>
              </a:rPr>
              <a:t>Парламентте көшбастаушы партия тұрақты үкімет қалыптастыра алады;</a:t>
            </a:r>
          </a:p>
          <a:p>
            <a:r>
              <a:rPr lang="kk-KZ" dirty="0" smtClean="0">
                <a:solidFill>
                  <a:schemeClr val="bg1"/>
                </a:solidFill>
              </a:rPr>
              <a:t>Кішігірім радикалды партиялардың сайлануын қиындатады, экстремизмге жол бермейді</a:t>
            </a:r>
            <a:endParaRPr lang="ru-RU" dirty="0">
              <a:solidFill>
                <a:schemeClr val="bg1"/>
              </a:solidFill>
            </a:endParaRPr>
          </a:p>
        </p:txBody>
      </p:sp>
      <p:sp>
        <p:nvSpPr>
          <p:cNvPr id="5" name="Текст 4"/>
          <p:cNvSpPr>
            <a:spLocks noGrp="1"/>
          </p:cNvSpPr>
          <p:nvPr>
            <p:ph type="body" sz="quarter" idx="3"/>
          </p:nvPr>
        </p:nvSpPr>
        <p:spPr>
          <a:ln>
            <a:solidFill>
              <a:schemeClr val="bg1"/>
            </a:solidFill>
          </a:ln>
        </p:spPr>
        <p:txBody>
          <a:bodyPr/>
          <a:lstStyle/>
          <a:p>
            <a:pPr algn="ctr"/>
            <a:r>
              <a:rPr lang="kk-KZ" dirty="0" smtClean="0">
                <a:solidFill>
                  <a:schemeClr val="bg1"/>
                </a:solidFill>
              </a:rPr>
              <a:t>Кемшіліктері </a:t>
            </a:r>
            <a:endParaRPr lang="ru-RU" dirty="0">
              <a:solidFill>
                <a:schemeClr val="bg1"/>
              </a:solidFill>
            </a:endParaRPr>
          </a:p>
        </p:txBody>
      </p:sp>
      <p:sp>
        <p:nvSpPr>
          <p:cNvPr id="6" name="Объект 5"/>
          <p:cNvSpPr>
            <a:spLocks noGrp="1"/>
          </p:cNvSpPr>
          <p:nvPr>
            <p:ph sz="quarter" idx="4"/>
          </p:nvPr>
        </p:nvSpPr>
        <p:spPr>
          <a:ln>
            <a:solidFill>
              <a:schemeClr val="bg1"/>
            </a:solidFill>
          </a:ln>
        </p:spPr>
        <p:txBody>
          <a:bodyPr/>
          <a:lstStyle/>
          <a:p>
            <a:endParaRPr lang="kk-KZ" dirty="0" smtClean="0"/>
          </a:p>
          <a:p>
            <a:r>
              <a:rPr lang="kk-KZ" dirty="0" smtClean="0">
                <a:solidFill>
                  <a:schemeClr val="bg1"/>
                </a:solidFill>
              </a:rPr>
              <a:t>Сайлаушылардың </a:t>
            </a:r>
            <a:r>
              <a:rPr lang="en-US" dirty="0" smtClean="0">
                <a:solidFill>
                  <a:schemeClr val="bg1"/>
                </a:solidFill>
              </a:rPr>
              <a:t>49</a:t>
            </a:r>
            <a:r>
              <a:rPr lang="kk-KZ" dirty="0" smtClean="0">
                <a:solidFill>
                  <a:schemeClr val="bg1"/>
                </a:solidFill>
              </a:rPr>
              <a:t> </a:t>
            </a:r>
            <a:r>
              <a:rPr lang="ru-RU" dirty="0" smtClean="0">
                <a:solidFill>
                  <a:schemeClr val="bg1"/>
                </a:solidFill>
              </a:rPr>
              <a:t>% еркі мен ықтияры ескерілмейді, яғни жеңілген үміткерлерге берілген  дауыс «босқа шығындалады»</a:t>
            </a:r>
            <a:endParaRPr lang="ru-RU" dirty="0">
              <a:solidFill>
                <a:schemeClr val="bg1"/>
              </a:solidFill>
            </a:endParaRPr>
          </a:p>
        </p:txBody>
      </p:sp>
      <p:sp>
        <p:nvSpPr>
          <p:cNvPr id="8" name="Заголовок 7"/>
          <p:cNvSpPr>
            <a:spLocks noGrp="1"/>
          </p:cNvSpPr>
          <p:nvPr>
            <p:ph type="title"/>
          </p:nvPr>
        </p:nvSpPr>
        <p:spPr>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dirty="0" smtClean="0"/>
              <a:t>Мажоритарлы жүйе</a:t>
            </a:r>
            <a:endParaRPr lang="ru-RU" dirty="0"/>
          </a:p>
        </p:txBody>
      </p:sp>
    </p:spTree>
    <p:extLst>
      <p:ext uri="{BB962C8B-B14F-4D97-AF65-F5344CB8AC3E}">
        <p14:creationId xmlns:p14="http://schemas.microsoft.com/office/powerpoint/2010/main" val="30494397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 </a:t>
            </a:r>
            <a:endParaRPr lang="ru-RU" dirty="0"/>
          </a:p>
        </p:txBody>
      </p:sp>
      <p:sp>
        <p:nvSpPr>
          <p:cNvPr id="3" name="Текст 2"/>
          <p:cNvSpPr>
            <a:spLocks noGrp="1"/>
          </p:cNvSpPr>
          <p:nvPr>
            <p:ph type="body" idx="1"/>
          </p:nvPr>
        </p:nvSpPr>
        <p:spPr>
          <a:xfrm>
            <a:off x="839787" y="3051460"/>
            <a:ext cx="5157787" cy="823912"/>
          </a:xfrm>
          <a:ln>
            <a:solidFill>
              <a:schemeClr val="bg1"/>
            </a:solidFill>
          </a:ln>
        </p:spPr>
        <p:txBody>
          <a:bodyPr/>
          <a:lstStyle/>
          <a:p>
            <a:pPr algn="ctr"/>
            <a:r>
              <a:rPr lang="kk-KZ" sz="2800" dirty="0" smtClean="0">
                <a:solidFill>
                  <a:schemeClr val="bg1"/>
                </a:solidFill>
              </a:rPr>
              <a:t>Артықшылықтары</a:t>
            </a:r>
            <a:r>
              <a:rPr lang="kk-KZ" dirty="0" smtClean="0">
                <a:solidFill>
                  <a:schemeClr val="bg1"/>
                </a:solidFill>
              </a:rPr>
              <a:t> </a:t>
            </a:r>
            <a:endParaRPr lang="ru-RU" dirty="0">
              <a:solidFill>
                <a:schemeClr val="bg1"/>
              </a:solidFill>
            </a:endParaRPr>
          </a:p>
        </p:txBody>
      </p:sp>
      <p:sp>
        <p:nvSpPr>
          <p:cNvPr id="4" name="Объект 3"/>
          <p:cNvSpPr>
            <a:spLocks noGrp="1"/>
          </p:cNvSpPr>
          <p:nvPr>
            <p:ph sz="half" idx="2"/>
          </p:nvPr>
        </p:nvSpPr>
        <p:spPr>
          <a:xfrm>
            <a:off x="839788" y="3899918"/>
            <a:ext cx="5157787" cy="2133021"/>
          </a:xfrm>
          <a:ln>
            <a:solidFill>
              <a:schemeClr val="bg1"/>
            </a:solidFill>
          </a:ln>
        </p:spPr>
        <p:txBody>
          <a:bodyPr/>
          <a:lstStyle/>
          <a:p>
            <a:endParaRPr lang="kk-KZ" dirty="0" smtClean="0"/>
          </a:p>
          <a:p>
            <a:r>
              <a:rPr lang="kk-KZ" dirty="0" smtClean="0">
                <a:solidFill>
                  <a:schemeClr val="bg1"/>
                </a:solidFill>
              </a:rPr>
              <a:t>Бір партиядан шыққан үміткерлер арасында бәсекелестік болады</a:t>
            </a:r>
            <a:endParaRPr lang="ru-RU" dirty="0">
              <a:solidFill>
                <a:schemeClr val="bg1"/>
              </a:solidFill>
            </a:endParaRPr>
          </a:p>
        </p:txBody>
      </p:sp>
      <p:sp>
        <p:nvSpPr>
          <p:cNvPr id="5" name="Текст 4"/>
          <p:cNvSpPr>
            <a:spLocks noGrp="1"/>
          </p:cNvSpPr>
          <p:nvPr>
            <p:ph type="body" sz="quarter" idx="3"/>
          </p:nvPr>
        </p:nvSpPr>
        <p:spPr>
          <a:xfrm>
            <a:off x="6172200" y="3051460"/>
            <a:ext cx="5183188" cy="823912"/>
          </a:xfrm>
          <a:ln>
            <a:solidFill>
              <a:schemeClr val="bg1">
                <a:lumMod val="95000"/>
              </a:schemeClr>
            </a:solidFill>
          </a:ln>
        </p:spPr>
        <p:txBody>
          <a:bodyPr>
            <a:normAutofit fontScale="25000" lnSpcReduction="20000"/>
          </a:bodyPr>
          <a:lstStyle/>
          <a:p>
            <a:endParaRPr lang="kk-KZ" dirty="0" smtClean="0">
              <a:solidFill>
                <a:schemeClr val="bg1"/>
              </a:solidFill>
            </a:endParaRPr>
          </a:p>
          <a:p>
            <a:endParaRPr lang="kk-KZ" dirty="0">
              <a:solidFill>
                <a:schemeClr val="bg1"/>
              </a:solidFill>
            </a:endParaRPr>
          </a:p>
          <a:p>
            <a:endParaRPr lang="kk-KZ" dirty="0" smtClean="0">
              <a:solidFill>
                <a:schemeClr val="bg1"/>
              </a:solidFill>
            </a:endParaRPr>
          </a:p>
          <a:p>
            <a:pPr algn="ctr"/>
            <a:r>
              <a:rPr lang="kk-KZ" sz="11200" dirty="0" smtClean="0">
                <a:solidFill>
                  <a:schemeClr val="bg1"/>
                </a:solidFill>
              </a:rPr>
              <a:t>Кемшіліктері </a:t>
            </a:r>
            <a:endParaRPr lang="ru-RU" sz="11200" dirty="0" smtClean="0">
              <a:solidFill>
                <a:schemeClr val="bg1"/>
              </a:solidFill>
            </a:endParaRPr>
          </a:p>
          <a:p>
            <a:endParaRPr lang="ru-RU" dirty="0"/>
          </a:p>
        </p:txBody>
      </p:sp>
      <p:sp>
        <p:nvSpPr>
          <p:cNvPr id="6" name="Объект 5"/>
          <p:cNvSpPr>
            <a:spLocks noGrp="1"/>
          </p:cNvSpPr>
          <p:nvPr>
            <p:ph sz="quarter" idx="4"/>
          </p:nvPr>
        </p:nvSpPr>
        <p:spPr>
          <a:xfrm>
            <a:off x="6172200" y="3899918"/>
            <a:ext cx="5183188" cy="2217103"/>
          </a:xfrm>
          <a:ln>
            <a:solidFill>
              <a:schemeClr val="bg1"/>
            </a:solidFill>
          </a:ln>
        </p:spPr>
        <p:txBody>
          <a:bodyPr/>
          <a:lstStyle/>
          <a:p>
            <a:endParaRPr lang="kk-KZ" dirty="0" smtClean="0">
              <a:solidFill>
                <a:schemeClr val="bg1"/>
              </a:solidFill>
            </a:endParaRPr>
          </a:p>
          <a:p>
            <a:r>
              <a:rPr lang="kk-KZ" dirty="0" smtClean="0">
                <a:solidFill>
                  <a:schemeClr val="bg1"/>
                </a:solidFill>
              </a:rPr>
              <a:t>Сайлаушы партияға дауыс бергендіктен жеке үміткермен кездесе алмайды</a:t>
            </a:r>
            <a:endParaRPr lang="ru-RU" dirty="0">
              <a:solidFill>
                <a:schemeClr val="bg1"/>
              </a:solidFill>
            </a:endParaRPr>
          </a:p>
        </p:txBody>
      </p:sp>
      <p:sp>
        <p:nvSpPr>
          <p:cNvPr id="9" name="Прямоугольник 8"/>
          <p:cNvSpPr/>
          <p:nvPr/>
        </p:nvSpPr>
        <p:spPr>
          <a:xfrm>
            <a:off x="620110" y="292546"/>
            <a:ext cx="11025351" cy="2479590"/>
          </a:xfrm>
          <a:prstGeom prst="rect">
            <a:avLst/>
          </a:prstGeom>
          <a:solidFill>
            <a:schemeClr val="accent2">
              <a:lumMod val="50000"/>
            </a:schemeClr>
          </a:solidFill>
          <a:ln>
            <a:solidFill>
              <a:schemeClr val="accent2">
                <a:lumMod val="75000"/>
              </a:schemeClr>
            </a:solidFill>
          </a:ln>
        </p:spPr>
        <p:txBody>
          <a:bodyPr wrap="square">
            <a:spAutoFit/>
          </a:bodyPr>
          <a:lstStyle/>
          <a:p>
            <a:pPr algn="ctr">
              <a:lnSpc>
                <a:spcPct val="107000"/>
              </a:lnSpc>
              <a:spcAft>
                <a:spcPts val="800"/>
              </a:spcAft>
            </a:pPr>
            <a:r>
              <a:rPr lang="kk-KZ" sz="2800" b="1" i="1" u="sng"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Пропорционалды </a:t>
            </a:r>
            <a:r>
              <a:rPr lang="kk-KZ" sz="2800" b="1" i="1"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сайлау жүйесі </a:t>
            </a:r>
            <a:r>
              <a:rPr lang="kk-KZ"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дегеніміз -  сайлауда ұсынған партиялық тізімге сәйкес саяси партия </a:t>
            </a:r>
            <a:r>
              <a:rPr lang="kk-KZ"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Парламентте </a:t>
            </a:r>
            <a:r>
              <a:rPr lang="kk-KZ"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депутаттың </a:t>
            </a:r>
            <a:r>
              <a:rPr lang="kk-KZ" sz="2800">
                <a:solidFill>
                  <a:schemeClr val="bg1"/>
                </a:solidFill>
                <a:latin typeface="Calibri" panose="020F0502020204030204" pitchFamily="34" charset="0"/>
                <a:ea typeface="Calibri" panose="020F0502020204030204" pitchFamily="34" charset="0"/>
                <a:cs typeface="Times New Roman" panose="02020603050405020304" pitchFamily="18" charset="0"/>
              </a:rPr>
              <a:t>мандат </a:t>
            </a:r>
            <a:r>
              <a:rPr lang="kk-KZ" sz="280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санын </a:t>
            </a:r>
            <a:r>
              <a:rPr lang="kk-KZ"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иеленетін </a:t>
            </a:r>
            <a:r>
              <a:rPr lang="kk-KZ"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сайлау </a:t>
            </a:r>
            <a:r>
              <a:rPr lang="kk-KZ"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жүйесі. Мұндай сайлау жүйесі Еуропа елдерінде (Ұлыбритания мен Франциядан басқа)</a:t>
            </a:r>
          </a:p>
          <a:p>
            <a:pPr algn="ctr">
              <a:lnSpc>
                <a:spcPct val="107000"/>
              </a:lnSpc>
              <a:spcAft>
                <a:spcPts val="800"/>
              </a:spcAft>
            </a:pPr>
            <a:endParaRPr lang="ru-RU"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044095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75000"/>
            </a:schemeClr>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noAutofit/>
          </a:bodyPr>
          <a:lstStyle/>
          <a:p>
            <a:r>
              <a:rPr lang="kk-KZ" sz="3200" b="1" i="1" u="sng" dirty="0" smtClean="0">
                <a:solidFill>
                  <a:schemeClr val="bg1"/>
                </a:solidFill>
              </a:rPr>
              <a:t>Аралас жүйе </a:t>
            </a:r>
            <a:r>
              <a:rPr lang="en-US" sz="3200" dirty="0" smtClean="0">
                <a:solidFill>
                  <a:schemeClr val="bg1"/>
                </a:solidFill>
              </a:rPr>
              <a:t>– </a:t>
            </a:r>
            <a:r>
              <a:rPr lang="kk-KZ" sz="3200" dirty="0" smtClean="0">
                <a:solidFill>
                  <a:schemeClr val="bg1"/>
                </a:solidFill>
              </a:rPr>
              <a:t>депутаттық мандаттың бір бөлігі мажоритарлық жүйе принципі арқылы жеңіп алады, екінші бөлігі партия тізімі бойынша сайлауға бөлінеді</a:t>
            </a:r>
            <a:endParaRPr lang="kk-KZ" sz="3200" dirty="0">
              <a:solidFill>
                <a:schemeClr val="bg1"/>
              </a:solidFill>
            </a:endParaRPr>
          </a:p>
        </p:txBody>
      </p:sp>
      <p:sp>
        <p:nvSpPr>
          <p:cNvPr id="3" name="Текст 2"/>
          <p:cNvSpPr>
            <a:spLocks noGrp="1"/>
          </p:cNvSpPr>
          <p:nvPr>
            <p:ph type="body" idx="1"/>
          </p:nvPr>
        </p:nvSpPr>
        <p:spPr>
          <a:xfrm>
            <a:off x="755705" y="2229508"/>
            <a:ext cx="5157787" cy="921296"/>
          </a:xfrm>
          <a:ln>
            <a:solidFill>
              <a:schemeClr val="bg1"/>
            </a:solidFill>
          </a:ln>
        </p:spPr>
        <p:txBody>
          <a:bodyPr>
            <a:normAutofit fontScale="47500" lnSpcReduction="20000"/>
          </a:bodyPr>
          <a:lstStyle/>
          <a:p>
            <a:pPr algn="ctr"/>
            <a:endParaRPr lang="kk-KZ" dirty="0" smtClean="0">
              <a:solidFill>
                <a:schemeClr val="bg1"/>
              </a:solidFill>
            </a:endParaRPr>
          </a:p>
          <a:p>
            <a:pPr algn="ctr"/>
            <a:endParaRPr lang="kk-KZ" dirty="0">
              <a:solidFill>
                <a:schemeClr val="bg1"/>
              </a:solidFill>
            </a:endParaRPr>
          </a:p>
          <a:p>
            <a:pPr algn="ctr"/>
            <a:r>
              <a:rPr lang="kk-KZ" sz="5900" dirty="0" smtClean="0">
                <a:solidFill>
                  <a:schemeClr val="bg1"/>
                </a:solidFill>
              </a:rPr>
              <a:t>Артықшылығы </a:t>
            </a:r>
            <a:endParaRPr lang="ru-RU" sz="5900" dirty="0" smtClean="0">
              <a:solidFill>
                <a:schemeClr val="bg1"/>
              </a:solidFill>
            </a:endParaRPr>
          </a:p>
          <a:p>
            <a:pPr algn="ctr"/>
            <a:endParaRPr lang="ru-RU" dirty="0"/>
          </a:p>
        </p:txBody>
      </p:sp>
      <p:sp>
        <p:nvSpPr>
          <p:cNvPr id="4" name="Объект 3"/>
          <p:cNvSpPr>
            <a:spLocks noGrp="1"/>
          </p:cNvSpPr>
          <p:nvPr>
            <p:ph sz="half" idx="2"/>
          </p:nvPr>
        </p:nvSpPr>
        <p:spPr>
          <a:xfrm>
            <a:off x="755704" y="3150804"/>
            <a:ext cx="5157787" cy="3439182"/>
          </a:xfrm>
          <a:ln>
            <a:solidFill>
              <a:schemeClr val="accent1">
                <a:lumMod val="60000"/>
                <a:lumOff val="40000"/>
              </a:schemeClr>
            </a:solidFill>
          </a:ln>
        </p:spPr>
        <p:txBody>
          <a:bodyPr>
            <a:normAutofit lnSpcReduction="10000"/>
          </a:bodyPr>
          <a:lstStyle/>
          <a:p>
            <a:r>
              <a:rPr lang="kk-KZ" dirty="0" smtClean="0">
                <a:solidFill>
                  <a:schemeClr val="bg1"/>
                </a:solidFill>
              </a:rPr>
              <a:t>Екі жүйенің артықшылықтарын біріктіреді;</a:t>
            </a:r>
          </a:p>
          <a:p>
            <a:r>
              <a:rPr lang="kk-KZ" dirty="0" smtClean="0">
                <a:solidFill>
                  <a:schemeClr val="bg1"/>
                </a:solidFill>
              </a:rPr>
              <a:t>Пропорционалды болғанымен бір партиялы үкімет қалыптастыруы да мүмкін;</a:t>
            </a:r>
          </a:p>
          <a:p>
            <a:r>
              <a:rPr lang="kk-KZ" dirty="0" smtClean="0">
                <a:solidFill>
                  <a:schemeClr val="bg1"/>
                </a:solidFill>
              </a:rPr>
              <a:t>Сайлаушыға округтен бур үміткерге дауыс беруге және тағы да бір партияға дауыс беруге мүмкіндік береді</a:t>
            </a:r>
            <a:endParaRPr lang="ru-RU" dirty="0">
              <a:solidFill>
                <a:schemeClr val="bg1"/>
              </a:solidFill>
            </a:endParaRPr>
          </a:p>
        </p:txBody>
      </p:sp>
      <p:sp>
        <p:nvSpPr>
          <p:cNvPr id="5" name="Текст 4"/>
          <p:cNvSpPr>
            <a:spLocks noGrp="1"/>
          </p:cNvSpPr>
          <p:nvPr>
            <p:ph type="body" sz="quarter" idx="3"/>
          </p:nvPr>
        </p:nvSpPr>
        <p:spPr>
          <a:xfrm>
            <a:off x="6172200" y="2209802"/>
            <a:ext cx="5183188" cy="823912"/>
          </a:xfrm>
          <a:ln>
            <a:solidFill>
              <a:schemeClr val="bg1"/>
            </a:solidFill>
          </a:ln>
        </p:spPr>
        <p:txBody>
          <a:bodyPr>
            <a:normAutofit/>
          </a:bodyPr>
          <a:lstStyle/>
          <a:p>
            <a:pPr algn="ctr"/>
            <a:r>
              <a:rPr lang="kk-KZ" sz="2800" dirty="0" smtClean="0">
                <a:solidFill>
                  <a:schemeClr val="bg1"/>
                </a:solidFill>
              </a:rPr>
              <a:t>Кемшіліктері </a:t>
            </a:r>
            <a:endParaRPr lang="ru-RU" sz="2800" dirty="0">
              <a:solidFill>
                <a:schemeClr val="bg1"/>
              </a:solidFill>
            </a:endParaRPr>
          </a:p>
        </p:txBody>
      </p:sp>
      <p:sp>
        <p:nvSpPr>
          <p:cNvPr id="6" name="Объект 5"/>
          <p:cNvSpPr>
            <a:spLocks noGrp="1"/>
          </p:cNvSpPr>
          <p:nvPr>
            <p:ph sz="quarter" idx="4"/>
          </p:nvPr>
        </p:nvSpPr>
        <p:spPr>
          <a:xfrm>
            <a:off x="6172200" y="3033714"/>
            <a:ext cx="5183188" cy="3556272"/>
          </a:xfrm>
          <a:ln>
            <a:solidFill>
              <a:schemeClr val="bg1"/>
            </a:solidFill>
          </a:ln>
        </p:spPr>
        <p:txBody>
          <a:bodyPr/>
          <a:lstStyle/>
          <a:p>
            <a:endParaRPr lang="kk-KZ" dirty="0" smtClean="0">
              <a:solidFill>
                <a:schemeClr val="bg1"/>
              </a:solidFill>
            </a:endParaRPr>
          </a:p>
          <a:p>
            <a:r>
              <a:rPr lang="kk-KZ" dirty="0" smtClean="0">
                <a:solidFill>
                  <a:schemeClr val="bg1"/>
                </a:solidFill>
              </a:rPr>
              <a:t>Ұсақ партиялардың өкілдерін шектеу үшін төменгі шек қойылады. Мысалы, Германияда </a:t>
            </a:r>
            <a:r>
              <a:rPr lang="ru-RU" dirty="0" smtClean="0">
                <a:solidFill>
                  <a:schemeClr val="bg1"/>
                </a:solidFill>
              </a:rPr>
              <a:t>5 % кем дауыс алған партия  </a:t>
            </a:r>
            <a:r>
              <a:rPr lang="kk-KZ" dirty="0" smtClean="0">
                <a:solidFill>
                  <a:schemeClr val="bg1"/>
                </a:solidFill>
              </a:rPr>
              <a:t>парламентте орын ала алмайды</a:t>
            </a:r>
            <a:endParaRPr lang="ru-RU" dirty="0">
              <a:solidFill>
                <a:schemeClr val="bg1"/>
              </a:solidFill>
            </a:endParaRPr>
          </a:p>
        </p:txBody>
      </p:sp>
    </p:spTree>
    <p:extLst>
      <p:ext uri="{BB962C8B-B14F-4D97-AF65-F5344CB8AC3E}">
        <p14:creationId xmlns:p14="http://schemas.microsoft.com/office/powerpoint/2010/main" val="38709129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38615" y="344307"/>
            <a:ext cx="3431902" cy="532903"/>
          </a:xfrm>
          <a:prstGeom prst="rect">
            <a:avLst/>
          </a:prstGeom>
        </p:spPr>
        <p:txBody>
          <a:bodyPr wrap="none">
            <a:spAutoFit/>
          </a:bodyPr>
          <a:lstStyle/>
          <a:p>
            <a:pPr algn="ctr">
              <a:lnSpc>
                <a:spcPct val="107000"/>
              </a:lnSpc>
              <a:spcAft>
                <a:spcPts val="800"/>
              </a:spcAft>
            </a:pPr>
            <a:r>
              <a:rPr lang="kk-KZ"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Мажоритарлық жүйе</a:t>
            </a:r>
            <a:endParaRPr lang="ru-RU"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2490311833"/>
              </p:ext>
            </p:extLst>
          </p:nvPr>
        </p:nvGraphicFramePr>
        <p:xfrm>
          <a:off x="743114" y="1188709"/>
          <a:ext cx="10481934" cy="1565002"/>
        </p:xfrm>
        <a:graphic>
          <a:graphicData uri="http://schemas.openxmlformats.org/drawingml/2006/table">
            <a:tbl>
              <a:tblPr firstRow="1" firstCol="1" bandRow="1">
                <a:tableStyleId>{5C22544A-7EE6-4342-B048-85BDC9FD1C3A}</a:tableStyleId>
              </a:tblPr>
              <a:tblGrid>
                <a:gridCol w="2620203">
                  <a:extLst>
                    <a:ext uri="{9D8B030D-6E8A-4147-A177-3AD203B41FA5}">
                      <a16:colId xmlns:a16="http://schemas.microsoft.com/office/drawing/2014/main" val="2647517015"/>
                    </a:ext>
                  </a:extLst>
                </a:gridCol>
                <a:gridCol w="2620203">
                  <a:extLst>
                    <a:ext uri="{9D8B030D-6E8A-4147-A177-3AD203B41FA5}">
                      <a16:colId xmlns:a16="http://schemas.microsoft.com/office/drawing/2014/main" val="220529995"/>
                    </a:ext>
                  </a:extLst>
                </a:gridCol>
                <a:gridCol w="2620203">
                  <a:extLst>
                    <a:ext uri="{9D8B030D-6E8A-4147-A177-3AD203B41FA5}">
                      <a16:colId xmlns:a16="http://schemas.microsoft.com/office/drawing/2014/main" val="3211142788"/>
                    </a:ext>
                  </a:extLst>
                </a:gridCol>
                <a:gridCol w="2621325">
                  <a:extLst>
                    <a:ext uri="{9D8B030D-6E8A-4147-A177-3AD203B41FA5}">
                      <a16:colId xmlns:a16="http://schemas.microsoft.com/office/drawing/2014/main" val="3277407874"/>
                    </a:ext>
                  </a:extLst>
                </a:gridCol>
              </a:tblGrid>
              <a:tr h="513739">
                <a:tc gridSpan="4">
                  <a:txBody>
                    <a:bodyPr/>
                    <a:lstStyle/>
                    <a:p>
                      <a:pPr algn="ctr">
                        <a:lnSpc>
                          <a:spcPct val="107000"/>
                        </a:lnSpc>
                        <a:spcAft>
                          <a:spcPts val="0"/>
                        </a:spcAft>
                      </a:pPr>
                      <a:r>
                        <a:rPr lang="en-US" sz="2400" dirty="0">
                          <a:effectLst/>
                        </a:rPr>
                        <a:t>50 </a:t>
                      </a:r>
                      <a:r>
                        <a:rPr lang="ru-RU" sz="2400" dirty="0">
                          <a:effectLst/>
                        </a:rPr>
                        <a:t>% + 1</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453814276"/>
                  </a:ext>
                </a:extLst>
              </a:tr>
              <a:tr h="1051263">
                <a:tc>
                  <a:txBody>
                    <a:bodyPr/>
                    <a:lstStyle/>
                    <a:p>
                      <a:pPr algn="ctr">
                        <a:lnSpc>
                          <a:spcPct val="107000"/>
                        </a:lnSpc>
                        <a:spcAft>
                          <a:spcPts val="0"/>
                        </a:spcAft>
                      </a:pPr>
                      <a:r>
                        <a:rPr lang="kk-KZ" sz="2400" dirty="0">
                          <a:effectLst/>
                        </a:rPr>
                        <a:t>Барлығы</a:t>
                      </a:r>
                      <a:endParaRPr lang="ru-RU" sz="2400" dirty="0">
                        <a:effectLst/>
                      </a:endParaRPr>
                    </a:p>
                    <a:p>
                      <a:pPr algn="ctr">
                        <a:lnSpc>
                          <a:spcPct val="107000"/>
                        </a:lnSpc>
                        <a:spcAft>
                          <a:spcPts val="0"/>
                        </a:spcAft>
                      </a:pPr>
                      <a:r>
                        <a:rPr lang="ru-RU" sz="2400" dirty="0">
                          <a:effectLst/>
                        </a:rPr>
                        <a:t>100 %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kk-KZ" sz="2400" dirty="0">
                          <a:effectLst/>
                        </a:rPr>
                        <a:t>Дауыс берген</a:t>
                      </a:r>
                      <a:endParaRPr lang="ru-RU" sz="2400" dirty="0">
                        <a:effectLst/>
                      </a:endParaRPr>
                    </a:p>
                    <a:p>
                      <a:pPr algn="ctr">
                        <a:lnSpc>
                          <a:spcPct val="107000"/>
                        </a:lnSpc>
                        <a:spcAft>
                          <a:spcPts val="0"/>
                        </a:spcAft>
                      </a:pPr>
                      <a:r>
                        <a:rPr lang="kk-KZ" sz="2400" dirty="0">
                          <a:effectLst/>
                        </a:rPr>
                        <a:t>100 %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kk-KZ" sz="2400" dirty="0">
                          <a:effectLst/>
                        </a:rPr>
                        <a:t>1-кандидат</a:t>
                      </a:r>
                      <a:endParaRPr lang="ru-RU" sz="2400" dirty="0">
                        <a:effectLst/>
                      </a:endParaRPr>
                    </a:p>
                    <a:p>
                      <a:pPr algn="ctr">
                        <a:lnSpc>
                          <a:spcPct val="107000"/>
                        </a:lnSpc>
                        <a:spcAft>
                          <a:spcPts val="0"/>
                        </a:spcAft>
                      </a:pPr>
                      <a:r>
                        <a:rPr lang="kk-KZ" sz="2400" dirty="0">
                          <a:effectLst/>
                        </a:rPr>
                        <a:t>51 %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kk-KZ" sz="2400" dirty="0">
                          <a:effectLst/>
                        </a:rPr>
                        <a:t>2-кандидат</a:t>
                      </a:r>
                      <a:endParaRPr lang="ru-RU" sz="2400" dirty="0">
                        <a:effectLst/>
                      </a:endParaRPr>
                    </a:p>
                    <a:p>
                      <a:pPr algn="ctr">
                        <a:lnSpc>
                          <a:spcPct val="107000"/>
                        </a:lnSpc>
                        <a:spcAft>
                          <a:spcPts val="0"/>
                        </a:spcAft>
                      </a:pPr>
                      <a:r>
                        <a:rPr lang="kk-KZ" sz="2400" dirty="0">
                          <a:effectLst/>
                        </a:rPr>
                        <a:t>49 %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92188772"/>
                  </a:ext>
                </a:extLst>
              </a:tr>
            </a:tbl>
          </a:graphicData>
        </a:graphic>
      </p:graphicFrame>
      <p:sp>
        <p:nvSpPr>
          <p:cNvPr id="6" name="Прямоугольник 5"/>
          <p:cNvSpPr/>
          <p:nvPr/>
        </p:nvSpPr>
        <p:spPr>
          <a:xfrm>
            <a:off x="3299017" y="3234653"/>
            <a:ext cx="3776996" cy="532903"/>
          </a:xfrm>
          <a:prstGeom prst="rect">
            <a:avLst/>
          </a:prstGeom>
        </p:spPr>
        <p:txBody>
          <a:bodyPr wrap="none">
            <a:spAutoFit/>
          </a:bodyPr>
          <a:lstStyle/>
          <a:p>
            <a:pPr algn="ctr">
              <a:lnSpc>
                <a:spcPct val="107000"/>
              </a:lnSpc>
              <a:spcAft>
                <a:spcPts val="800"/>
              </a:spcAft>
            </a:pPr>
            <a:r>
              <a:rPr lang="kk-KZ"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Пропорционалды жүйе</a:t>
            </a:r>
            <a:endParaRPr lang="ru-RU"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Таблица 6"/>
          <p:cNvGraphicFramePr>
            <a:graphicFrameLocks noGrp="1"/>
          </p:cNvGraphicFramePr>
          <p:nvPr>
            <p:extLst>
              <p:ext uri="{D42A27DB-BD31-4B8C-83A1-F6EECF244321}">
                <p14:modId xmlns:p14="http://schemas.microsoft.com/office/powerpoint/2010/main" val="3493619419"/>
              </p:ext>
            </p:extLst>
          </p:nvPr>
        </p:nvGraphicFramePr>
        <p:xfrm>
          <a:off x="743114" y="4248498"/>
          <a:ext cx="10481934" cy="2039996"/>
        </p:xfrm>
        <a:graphic>
          <a:graphicData uri="http://schemas.openxmlformats.org/drawingml/2006/table">
            <a:tbl>
              <a:tblPr firstRow="1" firstCol="1" bandRow="1">
                <a:tableStyleId>{5C22544A-7EE6-4342-B048-85BDC9FD1C3A}</a:tableStyleId>
              </a:tblPr>
              <a:tblGrid>
                <a:gridCol w="2620203">
                  <a:extLst>
                    <a:ext uri="{9D8B030D-6E8A-4147-A177-3AD203B41FA5}">
                      <a16:colId xmlns:a16="http://schemas.microsoft.com/office/drawing/2014/main" val="3288665311"/>
                    </a:ext>
                  </a:extLst>
                </a:gridCol>
                <a:gridCol w="2620203">
                  <a:extLst>
                    <a:ext uri="{9D8B030D-6E8A-4147-A177-3AD203B41FA5}">
                      <a16:colId xmlns:a16="http://schemas.microsoft.com/office/drawing/2014/main" val="3170427723"/>
                    </a:ext>
                  </a:extLst>
                </a:gridCol>
                <a:gridCol w="2620203">
                  <a:extLst>
                    <a:ext uri="{9D8B030D-6E8A-4147-A177-3AD203B41FA5}">
                      <a16:colId xmlns:a16="http://schemas.microsoft.com/office/drawing/2014/main" val="2038686672"/>
                    </a:ext>
                  </a:extLst>
                </a:gridCol>
                <a:gridCol w="2621325">
                  <a:extLst>
                    <a:ext uri="{9D8B030D-6E8A-4147-A177-3AD203B41FA5}">
                      <a16:colId xmlns:a16="http://schemas.microsoft.com/office/drawing/2014/main" val="4188972456"/>
                    </a:ext>
                  </a:extLst>
                </a:gridCol>
              </a:tblGrid>
              <a:tr h="806978">
                <a:tc>
                  <a:txBody>
                    <a:bodyPr/>
                    <a:lstStyle/>
                    <a:p>
                      <a:pPr algn="ctr">
                        <a:lnSpc>
                          <a:spcPct val="107000"/>
                        </a:lnSpc>
                        <a:spcAft>
                          <a:spcPts val="0"/>
                        </a:spcAft>
                      </a:pPr>
                      <a:endParaRPr lang="kk-KZ" sz="2400" dirty="0" smtClean="0">
                        <a:effectLst/>
                      </a:endParaRPr>
                    </a:p>
                    <a:p>
                      <a:pPr algn="ctr">
                        <a:lnSpc>
                          <a:spcPct val="107000"/>
                        </a:lnSpc>
                        <a:spcAft>
                          <a:spcPts val="0"/>
                        </a:spcAft>
                      </a:pPr>
                      <a:r>
                        <a:rPr lang="kk-KZ" sz="2400" dirty="0" smtClean="0">
                          <a:effectLst/>
                        </a:rPr>
                        <a:t>Дауыс </a:t>
                      </a:r>
                      <a:r>
                        <a:rPr lang="kk-KZ" sz="2400" dirty="0">
                          <a:effectLst/>
                        </a:rPr>
                        <a:t>берген</a:t>
                      </a:r>
                      <a:endParaRPr lang="ru-RU" sz="2400" dirty="0">
                        <a:effectLst/>
                      </a:endParaRPr>
                    </a:p>
                    <a:p>
                      <a:pPr algn="ctr">
                        <a:lnSpc>
                          <a:spcPct val="107000"/>
                        </a:lnSpc>
                        <a:spcAft>
                          <a:spcPts val="0"/>
                        </a:spcAft>
                      </a:pPr>
                      <a:r>
                        <a:rPr lang="kk-KZ" sz="2400" dirty="0">
                          <a:effectLst/>
                        </a:rPr>
                        <a:t>1000</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kk-KZ" sz="2400" dirty="0" smtClean="0">
                        <a:effectLst/>
                      </a:endParaRPr>
                    </a:p>
                    <a:p>
                      <a:pPr algn="ctr">
                        <a:lnSpc>
                          <a:spcPct val="107000"/>
                        </a:lnSpc>
                        <a:spcAft>
                          <a:spcPts val="0"/>
                        </a:spcAft>
                      </a:pPr>
                      <a:r>
                        <a:rPr lang="kk-KZ" sz="2400" dirty="0" smtClean="0">
                          <a:effectLst/>
                        </a:rPr>
                        <a:t>1-кандидат</a:t>
                      </a:r>
                      <a:endParaRPr lang="ru-RU" sz="2400" dirty="0">
                        <a:effectLst/>
                      </a:endParaRPr>
                    </a:p>
                    <a:p>
                      <a:pPr algn="ctr">
                        <a:lnSpc>
                          <a:spcPct val="107000"/>
                        </a:lnSpc>
                        <a:spcAft>
                          <a:spcPts val="0"/>
                        </a:spcAft>
                      </a:pPr>
                      <a:r>
                        <a:rPr lang="kk-KZ" sz="2400" dirty="0">
                          <a:effectLst/>
                        </a:rPr>
                        <a:t>500</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kk-KZ" sz="2400" dirty="0" smtClean="0">
                        <a:effectLst/>
                      </a:endParaRPr>
                    </a:p>
                    <a:p>
                      <a:pPr algn="ctr">
                        <a:lnSpc>
                          <a:spcPct val="107000"/>
                        </a:lnSpc>
                        <a:spcAft>
                          <a:spcPts val="0"/>
                        </a:spcAft>
                      </a:pPr>
                      <a:r>
                        <a:rPr lang="kk-KZ" sz="2400" dirty="0" smtClean="0">
                          <a:effectLst/>
                        </a:rPr>
                        <a:t>2-кандидат</a:t>
                      </a:r>
                      <a:endParaRPr lang="ru-RU" sz="2400" dirty="0">
                        <a:effectLst/>
                      </a:endParaRPr>
                    </a:p>
                    <a:p>
                      <a:pPr algn="ctr">
                        <a:lnSpc>
                          <a:spcPct val="107000"/>
                        </a:lnSpc>
                        <a:spcAft>
                          <a:spcPts val="0"/>
                        </a:spcAft>
                      </a:pPr>
                      <a:r>
                        <a:rPr lang="kk-KZ" sz="2400" dirty="0">
                          <a:effectLst/>
                        </a:rPr>
                        <a:t>300</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kk-KZ" sz="2400" dirty="0" smtClean="0">
                        <a:effectLst/>
                      </a:endParaRPr>
                    </a:p>
                    <a:p>
                      <a:pPr algn="ctr">
                        <a:lnSpc>
                          <a:spcPct val="107000"/>
                        </a:lnSpc>
                        <a:spcAft>
                          <a:spcPts val="0"/>
                        </a:spcAft>
                      </a:pPr>
                      <a:r>
                        <a:rPr lang="kk-KZ" sz="2400" dirty="0" smtClean="0">
                          <a:effectLst/>
                        </a:rPr>
                        <a:t>3-кандидат</a:t>
                      </a:r>
                      <a:endParaRPr lang="ru-RU" sz="2400" dirty="0">
                        <a:effectLst/>
                      </a:endParaRPr>
                    </a:p>
                    <a:p>
                      <a:pPr algn="ctr">
                        <a:lnSpc>
                          <a:spcPct val="107000"/>
                        </a:lnSpc>
                        <a:spcAft>
                          <a:spcPts val="0"/>
                        </a:spcAft>
                      </a:pPr>
                      <a:r>
                        <a:rPr lang="kk-KZ" sz="2400" dirty="0">
                          <a:effectLst/>
                        </a:rPr>
                        <a:t>200</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72386193"/>
                  </a:ext>
                </a:extLst>
              </a:tr>
              <a:tr h="865944">
                <a:tc>
                  <a:txBody>
                    <a:bodyPr/>
                    <a:lstStyle/>
                    <a:p>
                      <a:pPr algn="ctr">
                        <a:lnSpc>
                          <a:spcPct val="107000"/>
                        </a:lnSpc>
                        <a:spcAft>
                          <a:spcPts val="0"/>
                        </a:spcAft>
                      </a:pPr>
                      <a:r>
                        <a:rPr lang="kk-KZ" sz="2400">
                          <a:effectLst/>
                        </a:rPr>
                        <a:t>Берілген орын</a:t>
                      </a:r>
                      <a:endParaRPr lang="ru-RU" sz="2400">
                        <a:effectLst/>
                      </a:endParaRPr>
                    </a:p>
                    <a:p>
                      <a:pPr algn="ctr">
                        <a:lnSpc>
                          <a:spcPct val="107000"/>
                        </a:lnSpc>
                        <a:spcAft>
                          <a:spcPts val="0"/>
                        </a:spcAft>
                      </a:pPr>
                      <a:r>
                        <a:rPr lang="kk-KZ" sz="2400">
                          <a:effectLst/>
                        </a:rPr>
                        <a:t>10</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kk-KZ" sz="2400" dirty="0">
                          <a:effectLst/>
                        </a:rPr>
                        <a:t>5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kk-KZ" sz="2400" dirty="0">
                          <a:effectLst/>
                        </a:rPr>
                        <a:t>3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kk-KZ" sz="2400" dirty="0">
                          <a:effectLst/>
                        </a:rPr>
                        <a:t>2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62469047"/>
                  </a:ext>
                </a:extLst>
              </a:tr>
            </a:tbl>
          </a:graphicData>
        </a:graphic>
      </p:graphicFrame>
    </p:spTree>
    <p:extLst>
      <p:ext uri="{BB962C8B-B14F-4D97-AF65-F5344CB8AC3E}">
        <p14:creationId xmlns:p14="http://schemas.microsoft.com/office/powerpoint/2010/main" val="10505423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p:cNvSpPr/>
          <p:nvPr/>
        </p:nvSpPr>
        <p:spPr>
          <a:xfrm>
            <a:off x="1713186" y="1061546"/>
            <a:ext cx="2175642" cy="171318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800" dirty="0" smtClean="0"/>
              <a:t>белсенді</a:t>
            </a:r>
            <a:endParaRPr lang="ru-RU" sz="2800" dirty="0"/>
          </a:p>
        </p:txBody>
      </p:sp>
      <p:sp>
        <p:nvSpPr>
          <p:cNvPr id="8" name="Овал 7"/>
          <p:cNvSpPr/>
          <p:nvPr/>
        </p:nvSpPr>
        <p:spPr>
          <a:xfrm>
            <a:off x="1534511" y="4585137"/>
            <a:ext cx="2258042" cy="15502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800" dirty="0" smtClean="0"/>
              <a:t>бәсең</a:t>
            </a:r>
            <a:endParaRPr lang="ru-RU" sz="2800" dirty="0"/>
          </a:p>
        </p:txBody>
      </p:sp>
      <p:sp>
        <p:nvSpPr>
          <p:cNvPr id="9" name="Овал 8"/>
          <p:cNvSpPr/>
          <p:nvPr/>
        </p:nvSpPr>
        <p:spPr>
          <a:xfrm>
            <a:off x="6726620" y="1923393"/>
            <a:ext cx="3878317" cy="3605048"/>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kk-KZ" sz="3200" dirty="0" smtClean="0"/>
              <a:t>Сайлау құқығының екі түрі</a:t>
            </a:r>
            <a:endParaRPr lang="ru-RU" sz="3200" dirty="0"/>
          </a:p>
        </p:txBody>
      </p:sp>
      <p:sp>
        <p:nvSpPr>
          <p:cNvPr id="10" name="Стрелка вправо 9"/>
          <p:cNvSpPr/>
          <p:nvPr/>
        </p:nvSpPr>
        <p:spPr>
          <a:xfrm>
            <a:off x="4918841" y="3271343"/>
            <a:ext cx="978408" cy="972207"/>
          </a:xfrm>
          <a:prstGeom prst="rightArrow">
            <a:avLst/>
          </a:prstGeom>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Крест 10"/>
          <p:cNvSpPr/>
          <p:nvPr/>
        </p:nvSpPr>
        <p:spPr>
          <a:xfrm>
            <a:off x="2447229" y="3300247"/>
            <a:ext cx="914400" cy="914400"/>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099146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45931" y="498852"/>
            <a:ext cx="10152993" cy="2200089"/>
          </a:xfrm>
          <a:prstGeom prst="rect">
            <a:avLst/>
          </a:prstGeom>
        </p:spPr>
        <p:txBody>
          <a:bodyPr wrap="square">
            <a:spAutoFit/>
          </a:bodyPr>
          <a:lstStyle/>
          <a:p>
            <a:pPr>
              <a:lnSpc>
                <a:spcPct val="107000"/>
              </a:lnSpc>
              <a:spcAft>
                <a:spcPts val="800"/>
              </a:spcAft>
            </a:pPr>
            <a:r>
              <a:rPr lang="kk-KZ" sz="3200" b="1" i="1"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Белсенді сайлау құқығы </a:t>
            </a: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 азаматтардың мемлекет басшысын және биліктің өкілді органдарын (парламент, муниципалитет және т.б.) сайлаушы ретіндее сайлауға қатысу құқығы</a:t>
            </a:r>
            <a:endParaRPr lang="ru-RU"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Прямоугольник 3"/>
          <p:cNvSpPr/>
          <p:nvPr/>
        </p:nvSpPr>
        <p:spPr>
          <a:xfrm>
            <a:off x="945930" y="3863200"/>
            <a:ext cx="10016359" cy="1673150"/>
          </a:xfrm>
          <a:prstGeom prst="rect">
            <a:avLst/>
          </a:prstGeom>
        </p:spPr>
        <p:txBody>
          <a:bodyPr wrap="square">
            <a:spAutoFit/>
          </a:bodyPr>
          <a:lstStyle/>
          <a:p>
            <a:pPr>
              <a:lnSpc>
                <a:spcPct val="107000"/>
              </a:lnSpc>
              <a:spcAft>
                <a:spcPts val="800"/>
              </a:spcAft>
            </a:pPr>
            <a:r>
              <a:rPr lang="kk-KZ" sz="3200" b="1" i="1"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Пассивті (бәсең) сайлау құқығы </a:t>
            </a: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 мемлекеттік органдарңа және жергілікті өзін-өзі басқару органдарына адамдардың сайлана алу құқығы </a:t>
            </a:r>
            <a:endParaRPr lang="ru-RU"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22478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29456" y="270532"/>
            <a:ext cx="4826876" cy="1325563"/>
          </a:xfrm>
        </p:spPr>
        <p:txBody>
          <a:bodyPr/>
          <a:lstStyle/>
          <a:p>
            <a:pPr algn="ctr"/>
            <a:r>
              <a:rPr lang="kk-KZ" b="1" dirty="0" smtClean="0">
                <a:solidFill>
                  <a:schemeClr val="bg1"/>
                </a:solidFill>
              </a:rPr>
              <a:t>Сайлау ценздері</a:t>
            </a:r>
            <a:endParaRPr lang="ru-RU" b="1" dirty="0">
              <a:solidFill>
                <a:schemeClr val="bg1"/>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69495146"/>
              </p:ext>
            </p:extLst>
          </p:nvPr>
        </p:nvGraphicFramePr>
        <p:xfrm>
          <a:off x="1650125" y="1584107"/>
          <a:ext cx="8586951" cy="4565650"/>
        </p:xfrm>
        <a:graphic>
          <a:graphicData uri="http://schemas.openxmlformats.org/drawingml/2006/table">
            <a:tbl>
              <a:tblPr firstRow="1" firstCol="1" bandRow="1">
                <a:tableStyleId>{5C22544A-7EE6-4342-B048-85BDC9FD1C3A}</a:tableStyleId>
              </a:tblPr>
              <a:tblGrid>
                <a:gridCol w="8586951">
                  <a:extLst>
                    <a:ext uri="{9D8B030D-6E8A-4147-A177-3AD203B41FA5}">
                      <a16:colId xmlns:a16="http://schemas.microsoft.com/office/drawing/2014/main" val="259478239"/>
                    </a:ext>
                  </a:extLst>
                </a:gridCol>
              </a:tblGrid>
              <a:tr h="413204">
                <a:tc>
                  <a:txBody>
                    <a:bodyPr/>
                    <a:lstStyle/>
                    <a:p>
                      <a:pPr>
                        <a:lnSpc>
                          <a:spcPct val="107000"/>
                        </a:lnSpc>
                        <a:spcAft>
                          <a:spcPts val="0"/>
                        </a:spcAft>
                      </a:pPr>
                      <a:r>
                        <a:rPr lang="kk-KZ" sz="2800" b="0" dirty="0" smtClean="0">
                          <a:effectLst/>
                        </a:rPr>
                        <a:t>жасы</a:t>
                      </a:r>
                      <a:endParaRPr lang="ru-RU"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50688272"/>
                  </a:ext>
                </a:extLst>
              </a:tr>
              <a:tr h="413204">
                <a:tc>
                  <a:txBody>
                    <a:bodyPr/>
                    <a:lstStyle/>
                    <a:p>
                      <a:pPr>
                        <a:lnSpc>
                          <a:spcPct val="107000"/>
                        </a:lnSpc>
                        <a:spcAft>
                          <a:spcPts val="0"/>
                        </a:spcAft>
                      </a:pPr>
                      <a:r>
                        <a:rPr lang="kk-KZ" sz="2800" b="0" dirty="0" smtClean="0">
                          <a:effectLst/>
                        </a:rPr>
                        <a:t>белгілі </a:t>
                      </a:r>
                      <a:r>
                        <a:rPr lang="kk-KZ" sz="2800" b="0" dirty="0">
                          <a:effectLst/>
                        </a:rPr>
                        <a:t>бір елде өмір сүру ұзақтығы, резидент болуы</a:t>
                      </a:r>
                      <a:endParaRPr lang="ru-RU"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91473936"/>
                  </a:ext>
                </a:extLst>
              </a:tr>
              <a:tr h="413204">
                <a:tc>
                  <a:txBody>
                    <a:bodyPr/>
                    <a:lstStyle/>
                    <a:p>
                      <a:pPr>
                        <a:lnSpc>
                          <a:spcPct val="107000"/>
                        </a:lnSpc>
                        <a:spcAft>
                          <a:spcPts val="0"/>
                        </a:spcAft>
                      </a:pPr>
                      <a:r>
                        <a:rPr lang="kk-KZ" sz="2800" b="0" dirty="0">
                          <a:effectLst/>
                        </a:rPr>
                        <a:t>Мүлік цензі</a:t>
                      </a:r>
                      <a:endParaRPr lang="ru-RU"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6299868"/>
                  </a:ext>
                </a:extLst>
              </a:tr>
              <a:tr h="413204">
                <a:tc>
                  <a:txBody>
                    <a:bodyPr/>
                    <a:lstStyle/>
                    <a:p>
                      <a:pPr>
                        <a:lnSpc>
                          <a:spcPct val="107000"/>
                        </a:lnSpc>
                        <a:spcAft>
                          <a:spcPts val="0"/>
                        </a:spcAft>
                      </a:pPr>
                      <a:r>
                        <a:rPr lang="kk-KZ" sz="2800" b="0" dirty="0" smtClean="0">
                          <a:effectLst/>
                        </a:rPr>
                        <a:t>жынысы</a:t>
                      </a:r>
                      <a:r>
                        <a:rPr lang="kk-KZ" sz="2800" b="0" dirty="0">
                          <a:effectLst/>
                        </a:rPr>
                        <a:t>, гендерлік ценз</a:t>
                      </a:r>
                      <a:endParaRPr lang="ru-RU"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12267667"/>
                  </a:ext>
                </a:extLst>
              </a:tr>
              <a:tr h="413204">
                <a:tc>
                  <a:txBody>
                    <a:bodyPr/>
                    <a:lstStyle/>
                    <a:p>
                      <a:pPr>
                        <a:lnSpc>
                          <a:spcPct val="107000"/>
                        </a:lnSpc>
                        <a:spcAft>
                          <a:spcPts val="0"/>
                        </a:spcAft>
                      </a:pPr>
                      <a:r>
                        <a:rPr lang="kk-KZ" sz="2800" b="0" dirty="0" smtClean="0">
                          <a:effectLst/>
                        </a:rPr>
                        <a:t>білімі</a:t>
                      </a:r>
                      <a:endParaRPr lang="ru-RU"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96962915"/>
                  </a:ext>
                </a:extLst>
              </a:tr>
              <a:tr h="413204">
                <a:tc>
                  <a:txBody>
                    <a:bodyPr/>
                    <a:lstStyle/>
                    <a:p>
                      <a:pPr>
                        <a:lnSpc>
                          <a:spcPct val="107000"/>
                        </a:lnSpc>
                        <a:spcAft>
                          <a:spcPts val="0"/>
                        </a:spcAft>
                      </a:pPr>
                      <a:r>
                        <a:rPr lang="kk-KZ" sz="2800" b="0" dirty="0" smtClean="0">
                          <a:effectLst/>
                        </a:rPr>
                        <a:t>лингвистикалық </a:t>
                      </a:r>
                      <a:r>
                        <a:rPr lang="kk-KZ" sz="2800" b="0" dirty="0">
                          <a:effectLst/>
                        </a:rPr>
                        <a:t>ценз</a:t>
                      </a:r>
                      <a:endParaRPr lang="ru-RU"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21333617"/>
                  </a:ext>
                </a:extLst>
              </a:tr>
              <a:tr h="413204">
                <a:tc>
                  <a:txBody>
                    <a:bodyPr/>
                    <a:lstStyle/>
                    <a:p>
                      <a:pPr>
                        <a:lnSpc>
                          <a:spcPct val="107000"/>
                        </a:lnSpc>
                        <a:spcAft>
                          <a:spcPts val="0"/>
                        </a:spcAft>
                      </a:pPr>
                      <a:r>
                        <a:rPr lang="kk-KZ" sz="2800" b="0" dirty="0" smtClean="0">
                          <a:effectLst/>
                        </a:rPr>
                        <a:t>діни </a:t>
                      </a:r>
                      <a:r>
                        <a:rPr lang="kk-KZ" sz="2800" b="0" dirty="0">
                          <a:effectLst/>
                        </a:rPr>
                        <a:t>ценз</a:t>
                      </a:r>
                      <a:endParaRPr lang="ru-RU"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57826247"/>
                  </a:ext>
                </a:extLst>
              </a:tr>
              <a:tr h="413204">
                <a:tc>
                  <a:txBody>
                    <a:bodyPr/>
                    <a:lstStyle/>
                    <a:p>
                      <a:pPr>
                        <a:lnSpc>
                          <a:spcPct val="107000"/>
                        </a:lnSpc>
                        <a:spcAft>
                          <a:spcPts val="0"/>
                        </a:spcAft>
                      </a:pPr>
                      <a:r>
                        <a:rPr lang="kk-KZ" sz="2800" b="0" dirty="0" smtClean="0">
                          <a:effectLst/>
                        </a:rPr>
                        <a:t>моральдық </a:t>
                      </a:r>
                      <a:r>
                        <a:rPr lang="kk-KZ" sz="2800" b="0" dirty="0">
                          <a:effectLst/>
                        </a:rPr>
                        <a:t>ценз, бедел цензі</a:t>
                      </a:r>
                      <a:endParaRPr lang="ru-RU"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1955472"/>
                  </a:ext>
                </a:extLst>
              </a:tr>
              <a:tr h="413204">
                <a:tc>
                  <a:txBody>
                    <a:bodyPr/>
                    <a:lstStyle/>
                    <a:p>
                      <a:pPr>
                        <a:lnSpc>
                          <a:spcPct val="107000"/>
                        </a:lnSpc>
                        <a:spcAft>
                          <a:spcPts val="0"/>
                        </a:spcAft>
                      </a:pPr>
                      <a:r>
                        <a:rPr lang="kk-KZ" sz="2800" b="0" dirty="0" smtClean="0">
                          <a:effectLst/>
                        </a:rPr>
                        <a:t>ақыл</a:t>
                      </a:r>
                      <a:r>
                        <a:rPr lang="en-US" sz="2800" b="0" dirty="0">
                          <a:effectLst/>
                        </a:rPr>
                        <a:t>-</a:t>
                      </a:r>
                      <a:r>
                        <a:rPr lang="kk-KZ" sz="2800" b="0" dirty="0">
                          <a:effectLst/>
                        </a:rPr>
                        <a:t>есі қабілеттілігі цензі</a:t>
                      </a:r>
                      <a:endParaRPr lang="ru-RU"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25314290"/>
                  </a:ext>
                </a:extLst>
              </a:tr>
              <a:tr h="413204">
                <a:tc>
                  <a:txBody>
                    <a:bodyPr/>
                    <a:lstStyle/>
                    <a:p>
                      <a:pPr>
                        <a:lnSpc>
                          <a:spcPct val="107000"/>
                        </a:lnSpc>
                        <a:spcAft>
                          <a:spcPts val="0"/>
                        </a:spcAft>
                      </a:pPr>
                      <a:r>
                        <a:rPr lang="kk-KZ" sz="2800" b="0" dirty="0" smtClean="0">
                          <a:effectLst/>
                        </a:rPr>
                        <a:t>сотталғанына </a:t>
                      </a:r>
                      <a:r>
                        <a:rPr lang="kk-KZ" sz="2800" b="0" dirty="0">
                          <a:effectLst/>
                        </a:rPr>
                        <a:t>байланысты ценз</a:t>
                      </a:r>
                      <a:endParaRPr lang="ru-RU"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43733127"/>
                  </a:ext>
                </a:extLst>
              </a:tr>
            </a:tbl>
          </a:graphicData>
        </a:graphic>
      </p:graphicFrame>
    </p:spTree>
    <p:extLst>
      <p:ext uri="{BB962C8B-B14F-4D97-AF65-F5344CB8AC3E}">
        <p14:creationId xmlns:p14="http://schemas.microsoft.com/office/powerpoint/2010/main" val="28810124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9548" y="3218549"/>
            <a:ext cx="10747947" cy="2862322"/>
          </a:xfrm>
          <a:prstGeom prst="rect">
            <a:avLst/>
          </a:prstGeom>
        </p:spPr>
        <p:txBody>
          <a:bodyPr wrap="square">
            <a:spAutoFit/>
          </a:bodyPr>
          <a:lstStyle/>
          <a:p>
            <a:pPr algn="ctr"/>
            <a:r>
              <a:rPr lang="kk-KZ" sz="3600" dirty="0">
                <a:solidFill>
                  <a:schemeClr val="bg1"/>
                </a:solidFill>
              </a:rPr>
              <a:t>Қазақстан Республикасындағы сайлау туралы </a:t>
            </a:r>
          </a:p>
          <a:p>
            <a:pPr algn="ctr"/>
            <a:r>
              <a:rPr lang="kk-KZ" sz="3600" dirty="0" smtClean="0">
                <a:solidFill>
                  <a:schemeClr val="bg1"/>
                </a:solidFill>
              </a:rPr>
              <a:t>Қазақстан </a:t>
            </a:r>
            <a:r>
              <a:rPr lang="kk-KZ" sz="3600" dirty="0">
                <a:solidFill>
                  <a:schemeClr val="bg1"/>
                </a:solidFill>
              </a:rPr>
              <a:t>Республикасының </a:t>
            </a:r>
            <a:endParaRPr lang="kk-KZ" sz="3600" dirty="0" smtClean="0">
              <a:solidFill>
                <a:schemeClr val="bg1"/>
              </a:solidFill>
            </a:endParaRPr>
          </a:p>
          <a:p>
            <a:pPr algn="ctr"/>
            <a:r>
              <a:rPr lang="kk-KZ" sz="3600" dirty="0" smtClean="0">
                <a:solidFill>
                  <a:schemeClr val="bg1"/>
                </a:solidFill>
              </a:rPr>
              <a:t>1995 </a:t>
            </a:r>
            <a:r>
              <a:rPr lang="kk-KZ" sz="3600" dirty="0">
                <a:solidFill>
                  <a:schemeClr val="bg1"/>
                </a:solidFill>
              </a:rPr>
              <a:t>жылғы 28 қыркүйектегі Конституциялық </a:t>
            </a:r>
            <a:r>
              <a:rPr lang="kk-KZ" sz="3600" dirty="0" smtClean="0">
                <a:solidFill>
                  <a:schemeClr val="bg1"/>
                </a:solidFill>
              </a:rPr>
              <a:t>заңы</a:t>
            </a:r>
            <a:endParaRPr lang="kk-KZ" dirty="0" smtClean="0">
              <a:solidFill>
                <a:schemeClr val="bg1"/>
              </a:solidFill>
            </a:endParaRPr>
          </a:p>
          <a:p>
            <a:pPr algn="ctr"/>
            <a:endParaRPr lang="kk-KZ" dirty="0" smtClean="0">
              <a:solidFill>
                <a:schemeClr val="bg1"/>
              </a:solidFill>
            </a:endParaRPr>
          </a:p>
          <a:p>
            <a:pPr algn="ctr"/>
            <a:r>
              <a:rPr lang="kk-KZ" sz="3600" dirty="0">
                <a:solidFill>
                  <a:schemeClr val="bg1"/>
                </a:solidFill>
              </a:rPr>
              <a:t>(</a:t>
            </a:r>
            <a:r>
              <a:rPr lang="en-US" sz="3600" dirty="0" smtClean="0">
                <a:solidFill>
                  <a:schemeClr val="bg1"/>
                </a:solidFill>
              </a:rPr>
              <a:t>133 </a:t>
            </a:r>
            <a:r>
              <a:rPr lang="ru-RU" sz="3600" dirty="0" smtClean="0">
                <a:solidFill>
                  <a:schemeClr val="bg1"/>
                </a:solidFill>
              </a:rPr>
              <a:t>бап)</a:t>
            </a:r>
            <a:endParaRPr lang="ru-RU" sz="3600" dirty="0">
              <a:solidFill>
                <a:schemeClr val="bg1"/>
              </a:solidFill>
            </a:endParaRPr>
          </a:p>
          <a:p>
            <a:endParaRPr lang="ru-RU" dirty="0"/>
          </a:p>
        </p:txBody>
      </p:sp>
      <p:pic>
        <p:nvPicPr>
          <p:cNvPr id="3" name="Рисунок 2"/>
          <p:cNvPicPr>
            <a:picLocks noChangeAspect="1"/>
          </p:cNvPicPr>
          <p:nvPr/>
        </p:nvPicPr>
        <p:blipFill>
          <a:blip r:embed="rId2"/>
          <a:stretch>
            <a:fillRect/>
          </a:stretch>
        </p:blipFill>
        <p:spPr>
          <a:xfrm>
            <a:off x="4833079" y="331693"/>
            <a:ext cx="2886856" cy="2886856"/>
          </a:xfrm>
          <a:prstGeom prst="rect">
            <a:avLst/>
          </a:prstGeom>
        </p:spPr>
      </p:pic>
    </p:spTree>
    <p:extLst>
      <p:ext uri="{BB962C8B-B14F-4D97-AF65-F5344CB8AC3E}">
        <p14:creationId xmlns:p14="http://schemas.microsoft.com/office/powerpoint/2010/main" val="16696657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454046" y="1229410"/>
            <a:ext cx="9383842" cy="1649106"/>
          </a:xfrm>
          <a:prstGeom prst="rect">
            <a:avLst/>
          </a:prstGeom>
        </p:spPr>
        <p:txBody>
          <a:bodyPr wrap="square">
            <a:spAutoFit/>
          </a:bodyPr>
          <a:lstStyle/>
          <a:p>
            <a:pPr>
              <a:lnSpc>
                <a:spcPct val="107000"/>
              </a:lnSpc>
              <a:spcBef>
                <a:spcPts val="1800"/>
              </a:spcBef>
              <a:spcAft>
                <a:spcPts val="0"/>
              </a:spcAft>
            </a:pPr>
            <a:r>
              <a:rPr lang="kk-KZ" sz="32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Сайлау бостандығы </a:t>
            </a:r>
            <a:r>
              <a:rPr lang="kk-KZ" sz="3200" dirty="0">
                <a:latin typeface="Calibri" panose="020F0502020204030204" pitchFamily="34" charset="0"/>
                <a:ea typeface="Times New Roman" panose="02020603050405020304" pitchFamily="18" charset="0"/>
                <a:cs typeface="Calibri" panose="020F0502020204030204" pitchFamily="34" charset="0"/>
              </a:rPr>
              <a:t>Республикадағы сайлау Республика азаматының </a:t>
            </a:r>
            <a:r>
              <a:rPr lang="kk-KZ" sz="32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сайлау</a:t>
            </a:r>
            <a:r>
              <a:rPr lang="kk-KZ" sz="3200" dirty="0">
                <a:latin typeface="Calibri" panose="020F0502020204030204" pitchFamily="34" charset="0"/>
                <a:ea typeface="Times New Roman" panose="02020603050405020304" pitchFamily="18" charset="0"/>
                <a:cs typeface="Calibri" panose="020F0502020204030204" pitchFamily="34" charset="0"/>
              </a:rPr>
              <a:t> және </a:t>
            </a:r>
            <a:r>
              <a:rPr lang="kk-KZ" sz="32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сайлану</a:t>
            </a:r>
            <a:r>
              <a:rPr lang="kk-KZ" sz="3200" dirty="0">
                <a:latin typeface="Calibri" panose="020F0502020204030204" pitchFamily="34" charset="0"/>
                <a:ea typeface="Times New Roman" panose="02020603050405020304" pitchFamily="18" charset="0"/>
                <a:cs typeface="Calibri" panose="020F0502020204030204" pitchFamily="34" charset="0"/>
              </a:rPr>
              <a:t> құқығын еркiн жүзеге асыруына негiзделедi.</a:t>
            </a:r>
            <a:endParaRPr lang="ru-RU" sz="32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337258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938822" y="422774"/>
            <a:ext cx="10515600" cy="5603137"/>
          </a:xfrm>
          <a:prstGeom prst="rect">
            <a:avLst/>
          </a:prstGeom>
        </p:spPr>
        <p:txBody>
          <a:bodyPr wrap="square">
            <a:spAutoFit/>
          </a:bodyPr>
          <a:lstStyle/>
          <a:p>
            <a:pPr algn="ctr">
              <a:lnSpc>
                <a:spcPct val="107000"/>
              </a:lnSpc>
              <a:spcAft>
                <a:spcPts val="800"/>
              </a:spcAft>
            </a:pPr>
            <a:r>
              <a:rPr lang="kk-KZ" sz="3600" b="1" spc="10" dirty="0" smtClean="0">
                <a:solidFill>
                  <a:srgbClr val="FFFF00"/>
                </a:solidFill>
                <a:latin typeface="Calibri" panose="020F0502020204030204" pitchFamily="34" charset="0"/>
                <a:ea typeface="Times New Roman" panose="02020603050405020304" pitchFamily="18" charset="0"/>
                <a:cs typeface="Calibri" panose="020F0502020204030204" pitchFamily="34" charset="0"/>
              </a:rPr>
              <a:t>Сайлау құқығы принциптері қандай?</a:t>
            </a:r>
          </a:p>
          <a:p>
            <a:pPr>
              <a:lnSpc>
                <a:spcPct val="107000"/>
              </a:lnSpc>
              <a:spcAft>
                <a:spcPts val="800"/>
              </a:spcAft>
            </a:pPr>
            <a:r>
              <a:rPr lang="kk-KZ" sz="2800" spc="10" dirty="0" smtClean="0">
                <a:solidFill>
                  <a:schemeClr val="bg1"/>
                </a:solidFill>
                <a:latin typeface="Calibri" panose="020F0502020204030204" pitchFamily="34" charset="0"/>
                <a:ea typeface="Times New Roman" panose="02020603050405020304" pitchFamily="18" charset="0"/>
                <a:cs typeface="Calibri" panose="020F0502020204030204" pitchFamily="34" charset="0"/>
              </a:rPr>
              <a:t>Республика </a:t>
            </a:r>
            <a:r>
              <a:rPr lang="kk-KZ" sz="2800" spc="10" dirty="0">
                <a:solidFill>
                  <a:schemeClr val="bg1"/>
                </a:solidFill>
                <a:latin typeface="Calibri" panose="020F0502020204030204" pitchFamily="34" charset="0"/>
                <a:ea typeface="Times New Roman" panose="02020603050405020304" pitchFamily="18" charset="0"/>
                <a:cs typeface="Calibri" panose="020F0502020204030204" pitchFamily="34" charset="0"/>
              </a:rPr>
              <a:t>Президентiн, Парламентi Мәжiлiсiнiң және мәслихаттарының депутаттарын, аудандық маңызы бар қалалар, ауылдар, кенттер, ауылдық округтер әкімдерін, өзге де жергілікті өзін-өзі басқару органдарының мүшелерін сайлау </a:t>
            </a:r>
            <a:r>
              <a:rPr lang="kk-KZ" sz="2800" u="sng" spc="10" dirty="0">
                <a:solidFill>
                  <a:srgbClr val="FFFF00"/>
                </a:solidFill>
                <a:latin typeface="Calibri" panose="020F0502020204030204" pitchFamily="34" charset="0"/>
                <a:ea typeface="Times New Roman" panose="02020603050405020304" pitchFamily="18" charset="0"/>
                <a:cs typeface="Calibri" panose="020F0502020204030204" pitchFamily="34" charset="0"/>
              </a:rPr>
              <a:t>жалпыға бiрдей, тең </a:t>
            </a:r>
            <a:r>
              <a:rPr lang="kk-KZ" sz="2800" spc="10" dirty="0">
                <a:solidFill>
                  <a:srgbClr val="FFFF00"/>
                </a:solidFill>
                <a:latin typeface="Calibri" panose="020F0502020204030204" pitchFamily="34" charset="0"/>
                <a:ea typeface="Times New Roman" panose="02020603050405020304" pitchFamily="18" charset="0"/>
                <a:cs typeface="Calibri" panose="020F0502020204030204" pitchFamily="34" charset="0"/>
              </a:rPr>
              <a:t>және </a:t>
            </a:r>
            <a:r>
              <a:rPr lang="kk-KZ" sz="2800" u="sng" spc="10" dirty="0">
                <a:solidFill>
                  <a:srgbClr val="FFFF00"/>
                </a:solidFill>
                <a:latin typeface="Calibri" panose="020F0502020204030204" pitchFamily="34" charset="0"/>
                <a:ea typeface="Times New Roman" panose="02020603050405020304" pitchFamily="18" charset="0"/>
                <a:cs typeface="Calibri" panose="020F0502020204030204" pitchFamily="34" charset="0"/>
              </a:rPr>
              <a:t>төте сайлау құқығы </a:t>
            </a:r>
            <a:r>
              <a:rPr lang="kk-KZ" sz="2800" spc="10" dirty="0">
                <a:solidFill>
                  <a:schemeClr val="bg1"/>
                </a:solidFill>
                <a:latin typeface="Calibri" panose="020F0502020204030204" pitchFamily="34" charset="0"/>
                <a:ea typeface="Times New Roman" panose="02020603050405020304" pitchFamily="18" charset="0"/>
                <a:cs typeface="Calibri" panose="020F0502020204030204" pitchFamily="34" charset="0"/>
              </a:rPr>
              <a:t>негiзiнде жасырын дауыс беру жағдайында өткiзiледi. </a:t>
            </a:r>
            <a:endParaRPr lang="kk-KZ" sz="2800" spc="10" dirty="0" smtClean="0">
              <a:solidFill>
                <a:schemeClr val="bg1"/>
              </a:solidFill>
              <a:latin typeface="Calibri" panose="020F0502020204030204" pitchFamily="34" charset="0"/>
              <a:ea typeface="Times New Roman" panose="02020603050405020304" pitchFamily="18" charset="0"/>
              <a:cs typeface="Calibri" panose="020F0502020204030204" pitchFamily="34" charset="0"/>
            </a:endParaRPr>
          </a:p>
          <a:p>
            <a:pPr>
              <a:lnSpc>
                <a:spcPct val="107000"/>
              </a:lnSpc>
              <a:spcAft>
                <a:spcPts val="800"/>
              </a:spcAft>
            </a:pPr>
            <a:endParaRPr lang="ru-RU" sz="28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sz="2800" spc="10" dirty="0">
                <a:solidFill>
                  <a:schemeClr val="bg1"/>
                </a:solidFill>
                <a:latin typeface="Calibri" panose="020F0502020204030204" pitchFamily="34" charset="0"/>
                <a:ea typeface="Times New Roman" panose="02020603050405020304" pitchFamily="18" charset="0"/>
                <a:cs typeface="Calibri" panose="020F0502020204030204" pitchFamily="34" charset="0"/>
              </a:rPr>
              <a:t> </a:t>
            </a:r>
            <a:r>
              <a:rPr lang="kk-KZ" sz="2800" u="sng" spc="10" dirty="0" smtClean="0">
                <a:solidFill>
                  <a:srgbClr val="FFFF00"/>
                </a:solidFill>
                <a:latin typeface="Calibri" panose="020F0502020204030204" pitchFamily="34" charset="0"/>
                <a:ea typeface="Times New Roman" panose="02020603050405020304" pitchFamily="18" charset="0"/>
                <a:cs typeface="Calibri" panose="020F0502020204030204" pitchFamily="34" charset="0"/>
              </a:rPr>
              <a:t>Т</a:t>
            </a:r>
            <a:r>
              <a:rPr lang="kk-KZ" sz="2800" u="sng" dirty="0" smtClean="0">
                <a:solidFill>
                  <a:srgbClr val="FFFF00"/>
                </a:solidFill>
              </a:rPr>
              <a:t>өте</a:t>
            </a:r>
            <a:r>
              <a:rPr lang="ru-RU" sz="2800" u="sng" dirty="0" smtClean="0">
                <a:solidFill>
                  <a:srgbClr val="FFFF00"/>
                </a:solidFill>
              </a:rPr>
              <a:t> </a:t>
            </a:r>
            <a:r>
              <a:rPr lang="kk-KZ" sz="2800" u="sng" dirty="0" smtClean="0">
                <a:solidFill>
                  <a:srgbClr val="FFFF00"/>
                </a:solidFill>
              </a:rPr>
              <a:t>сайлау құқығы </a:t>
            </a:r>
            <a:r>
              <a:rPr lang="kk-KZ" sz="2800" dirty="0" smtClean="0">
                <a:solidFill>
                  <a:schemeClr val="bg1"/>
                </a:solidFill>
              </a:rPr>
              <a:t>– Прези­дент­­ті, Республика Парламенті Мә­жілісі мен мәслихаттары де­пу­тат­тарын, жергілікті өзін-өзі басқару органдары мүшелерін азамат­тар­дың тікелей сайлауы</a:t>
            </a:r>
            <a:r>
              <a:rPr lang="ru-RU" sz="2800" dirty="0" smtClean="0">
                <a:solidFill>
                  <a:schemeClr val="bg1"/>
                </a:solidFill>
              </a:rPr>
              <a:t>.</a:t>
            </a:r>
            <a:endParaRPr lang="ru-RU" sz="28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643533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89417" y="1169449"/>
            <a:ext cx="10368196" cy="2668551"/>
          </a:xfrm>
          <a:prstGeom prst="rect">
            <a:avLst/>
          </a:prstGeom>
        </p:spPr>
        <p:txBody>
          <a:bodyPr wrap="square">
            <a:spAutoFit/>
          </a:bodyPr>
          <a:lstStyle/>
          <a:p>
            <a:pPr algn="ctr">
              <a:lnSpc>
                <a:spcPct val="107000"/>
              </a:lnSpc>
              <a:spcAft>
                <a:spcPts val="800"/>
              </a:spcAft>
            </a:pPr>
            <a:r>
              <a:rPr lang="kk-KZ" sz="3200" b="1" spc="10" dirty="0" smtClean="0">
                <a:solidFill>
                  <a:srgbClr val="FFFF00"/>
                </a:solidFill>
                <a:latin typeface="+mj-lt"/>
                <a:ea typeface="Times New Roman" panose="02020603050405020304" pitchFamily="18" charset="0"/>
                <a:cs typeface="Arial" panose="020B0604020202020204" pitchFamily="34" charset="0"/>
              </a:rPr>
              <a:t>Жанама сайлау құқығы деген не?</a:t>
            </a:r>
          </a:p>
          <a:p>
            <a:pPr>
              <a:lnSpc>
                <a:spcPct val="107000"/>
              </a:lnSpc>
              <a:spcAft>
                <a:spcPts val="800"/>
              </a:spcAft>
            </a:pPr>
            <a:endParaRPr lang="kk-KZ" sz="2800" b="1" spc="10" dirty="0" smtClean="0">
              <a:solidFill>
                <a:srgbClr val="FFFF00"/>
              </a:solidFill>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r>
              <a:rPr lang="kk-KZ" sz="2800" spc="10" dirty="0" smtClean="0">
                <a:solidFill>
                  <a:schemeClr val="bg1"/>
                </a:solidFill>
                <a:latin typeface="Arial" panose="020B0604020202020204" pitchFamily="34" charset="0"/>
                <a:ea typeface="Times New Roman" panose="02020603050405020304" pitchFamily="18" charset="0"/>
                <a:cs typeface="Arial" panose="020B0604020202020204" pitchFamily="34" charset="0"/>
              </a:rPr>
              <a:t>Республика </a:t>
            </a:r>
            <a:r>
              <a:rPr lang="kk-KZ" sz="2800" spc="10" dirty="0">
                <a:solidFill>
                  <a:schemeClr val="bg1"/>
                </a:solidFill>
                <a:latin typeface="Arial" panose="020B0604020202020204" pitchFamily="34" charset="0"/>
                <a:ea typeface="Times New Roman" panose="02020603050405020304" pitchFamily="18" charset="0"/>
                <a:cs typeface="Arial" panose="020B0604020202020204" pitchFamily="34" charset="0"/>
              </a:rPr>
              <a:t>Парламентi Сенатының депутаттарын сайлау </a:t>
            </a:r>
            <a:r>
              <a:rPr lang="kk-KZ" sz="2800" u="sng" spc="10" dirty="0">
                <a:solidFill>
                  <a:srgbClr val="FFFF00"/>
                </a:solidFill>
                <a:latin typeface="Arial" panose="020B0604020202020204" pitchFamily="34" charset="0"/>
                <a:ea typeface="Times New Roman" panose="02020603050405020304" pitchFamily="18" charset="0"/>
                <a:cs typeface="Arial" panose="020B0604020202020204" pitchFamily="34" charset="0"/>
              </a:rPr>
              <a:t>жанама сайлау құқығы</a:t>
            </a:r>
            <a:r>
              <a:rPr lang="kk-KZ" sz="2800" spc="10" dirty="0">
                <a:solidFill>
                  <a:schemeClr val="bg1"/>
                </a:solidFill>
                <a:latin typeface="Arial" panose="020B0604020202020204" pitchFamily="34" charset="0"/>
                <a:ea typeface="Times New Roman" panose="02020603050405020304" pitchFamily="18" charset="0"/>
                <a:cs typeface="Arial" panose="020B0604020202020204" pitchFamily="34" charset="0"/>
              </a:rPr>
              <a:t> негiзiнде жасырын дауыс беру жағдайында өткiзiледi.</a:t>
            </a:r>
            <a:endParaRPr lang="ru-RU" sz="2800" dirty="0">
              <a:solidFill>
                <a:schemeClr val="bg1"/>
              </a:solidFill>
              <a:latin typeface="Arial" panose="020B0604020202020204" pitchFamily="34" charset="0"/>
              <a:ea typeface="Calibri" panose="020F0502020204030204" pitchFamily="34" charset="0"/>
              <a:cs typeface="Arial" panose="020B0604020202020204" pitchFamily="34" charset="0"/>
            </a:endParaRPr>
          </a:p>
        </p:txBody>
      </p:sp>
      <p:sp>
        <p:nvSpPr>
          <p:cNvPr id="3" name="Прямоугольник 2"/>
          <p:cNvSpPr/>
          <p:nvPr/>
        </p:nvSpPr>
        <p:spPr>
          <a:xfrm>
            <a:off x="889417" y="4017364"/>
            <a:ext cx="10150839" cy="1936428"/>
          </a:xfrm>
          <a:prstGeom prst="rect">
            <a:avLst/>
          </a:prstGeom>
        </p:spPr>
        <p:txBody>
          <a:bodyPr wrap="square">
            <a:spAutoFit/>
          </a:bodyPr>
          <a:lstStyle/>
          <a:p>
            <a:pPr>
              <a:lnSpc>
                <a:spcPct val="107000"/>
              </a:lnSpc>
              <a:spcAft>
                <a:spcPts val="800"/>
              </a:spcAft>
            </a:pPr>
            <a:r>
              <a:rPr lang="kk-KZ" sz="2800" i="1" u="sng" dirty="0">
                <a:solidFill>
                  <a:srgbClr val="FFFF00"/>
                </a:solidFill>
                <a:latin typeface="Arial" panose="020B0604020202020204" pitchFamily="34" charset="0"/>
                <a:ea typeface="Calibri" panose="020F0502020204030204" pitchFamily="34" charset="0"/>
                <a:cs typeface="Times New Roman" panose="02020603050405020304" pitchFamily="18" charset="0"/>
              </a:rPr>
              <a:t>Жанама сайлау құқығы</a:t>
            </a:r>
            <a:r>
              <a:rPr lang="kk-KZ" sz="2800" dirty="0">
                <a:solidFill>
                  <a:srgbClr val="FFFF00"/>
                </a:solidFill>
                <a:latin typeface="Arial" panose="020B0604020202020204" pitchFamily="34" charset="0"/>
                <a:ea typeface="Calibri" panose="020F0502020204030204" pitchFamily="34" charset="0"/>
                <a:cs typeface="Times New Roman" panose="02020603050405020304" pitchFamily="18" charset="0"/>
              </a:rPr>
              <a:t> </a:t>
            </a:r>
            <a:r>
              <a:rPr lang="kk-KZ" sz="2800" dirty="0">
                <a:solidFill>
                  <a:schemeClr val="bg1"/>
                </a:solidFill>
                <a:latin typeface="Arial" panose="020B0604020202020204" pitchFamily="34" charset="0"/>
                <a:ea typeface="Calibri" panose="020F0502020204030204" pitchFamily="34" charset="0"/>
                <a:cs typeface="Times New Roman" panose="02020603050405020304" pitchFamily="18" charset="0"/>
              </a:rPr>
              <a:t>— Парламент Сенатының депутаттарын сайлауға таңдаушылар мәслихат депутаты болып табылатын республика азаматы қатысады дегенді білдіреді. </a:t>
            </a:r>
            <a:endParaRPr lang="ru-RU"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16137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42830" y="1051592"/>
            <a:ext cx="10226565" cy="4420762"/>
          </a:xfrm>
          <a:prstGeom prst="rect">
            <a:avLst/>
          </a:prstGeom>
        </p:spPr>
        <p:txBody>
          <a:bodyPr wrap="square">
            <a:spAutoFit/>
          </a:bodyPr>
          <a:lstStyle/>
          <a:p>
            <a:pPr algn="ctr">
              <a:lnSpc>
                <a:spcPct val="107000"/>
              </a:lnSpc>
              <a:spcAft>
                <a:spcPts val="800"/>
              </a:spcAft>
            </a:pPr>
            <a:r>
              <a:rPr lang="kk-KZ" sz="3600" b="1" dirty="0" smtClean="0">
                <a:solidFill>
                  <a:srgbClr val="FFFF00"/>
                </a:solidFill>
                <a:latin typeface="+mj-lt"/>
                <a:ea typeface="Calibri" panose="020F0502020204030204" pitchFamily="34" charset="0"/>
                <a:cs typeface="Times New Roman" panose="02020603050405020304" pitchFamily="18" charset="0"/>
              </a:rPr>
              <a:t>Сайлаушылардың қандай құқығы бар?</a:t>
            </a:r>
          </a:p>
          <a:p>
            <a:pPr>
              <a:lnSpc>
                <a:spcPct val="107000"/>
              </a:lnSpc>
              <a:spcAft>
                <a:spcPts val="800"/>
              </a:spcAft>
            </a:pPr>
            <a:endParaRPr lang="kk-KZ" sz="36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sz="36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Республика </a:t>
            </a:r>
            <a:r>
              <a:rPr lang="kk-KZ"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азаматтарының сайлауға қатысуы </a:t>
            </a:r>
            <a:r>
              <a:rPr lang="kk-KZ" sz="3600" u="sng" dirty="0">
                <a:solidFill>
                  <a:srgbClr val="FFFF00"/>
                </a:solidFill>
                <a:latin typeface="Calibri" panose="020F0502020204030204" pitchFamily="34" charset="0"/>
                <a:ea typeface="Calibri" panose="020F0502020204030204" pitchFamily="34" charset="0"/>
                <a:cs typeface="Times New Roman" panose="02020603050405020304" pitchFamily="18" charset="0"/>
              </a:rPr>
              <a:t>ерiктi </a:t>
            </a:r>
            <a:r>
              <a:rPr lang="kk-KZ"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болып табылады. Азаматты сайлауға қатысуға немесе қатыспауға </a:t>
            </a:r>
            <a:r>
              <a:rPr lang="kk-KZ" sz="3600" u="sng" dirty="0">
                <a:solidFill>
                  <a:srgbClr val="FFFF00"/>
                </a:solidFill>
                <a:latin typeface="Calibri" panose="020F0502020204030204" pitchFamily="34" charset="0"/>
                <a:ea typeface="Calibri" panose="020F0502020204030204" pitchFamily="34" charset="0"/>
                <a:cs typeface="Times New Roman" panose="02020603050405020304" pitchFamily="18" charset="0"/>
              </a:rPr>
              <a:t>мәжбүрлеуге</a:t>
            </a:r>
            <a:r>
              <a:rPr lang="kk-KZ"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 сондай-ақ оның еркiн бiлдiрудi </a:t>
            </a:r>
            <a:r>
              <a:rPr lang="kk-KZ" sz="3600" u="sng" dirty="0">
                <a:solidFill>
                  <a:srgbClr val="FFFF00"/>
                </a:solidFill>
                <a:latin typeface="Calibri" panose="020F0502020204030204" pitchFamily="34" charset="0"/>
                <a:ea typeface="Calibri" panose="020F0502020204030204" pitchFamily="34" charset="0"/>
                <a:cs typeface="Times New Roman" panose="02020603050405020304" pitchFamily="18" charset="0"/>
              </a:rPr>
              <a:t>шектеуге</a:t>
            </a:r>
            <a:r>
              <a:rPr lang="kk-KZ"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 ешкiмнiң де құқығы жоқ.</a:t>
            </a:r>
            <a:endParaRPr lang="ru-RU" sz="3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81232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82566" y="927367"/>
            <a:ext cx="9942786" cy="4549643"/>
          </a:xfrm>
          <a:prstGeom prst="rect">
            <a:avLst/>
          </a:prstGeom>
        </p:spPr>
        <p:txBody>
          <a:bodyPr wrap="square">
            <a:spAutoFit/>
          </a:bodyPr>
          <a:lstStyle/>
          <a:p>
            <a:pPr algn="ctr">
              <a:lnSpc>
                <a:spcPct val="107000"/>
              </a:lnSpc>
              <a:spcAft>
                <a:spcPts val="800"/>
              </a:spcAft>
            </a:pPr>
            <a:r>
              <a:rPr lang="kk-KZ" sz="3600" b="1" spc="10" dirty="0" smtClean="0">
                <a:solidFill>
                  <a:srgbClr val="FFFF00"/>
                </a:solidFill>
                <a:latin typeface="Calibri" panose="020F0502020204030204" pitchFamily="34" charset="0"/>
                <a:ea typeface="Times New Roman" panose="02020603050405020304" pitchFamily="18" charset="0"/>
                <a:cs typeface="Calibri" panose="020F0502020204030204" pitchFamily="34" charset="0"/>
              </a:rPr>
              <a:t>Сайлауға кім қатыспайды?</a:t>
            </a:r>
          </a:p>
          <a:p>
            <a:pPr>
              <a:lnSpc>
                <a:spcPct val="107000"/>
              </a:lnSpc>
              <a:spcAft>
                <a:spcPts val="800"/>
              </a:spcAft>
            </a:pPr>
            <a:endParaRPr lang="kk-KZ" sz="3600" spc="10" dirty="0" smtClean="0">
              <a:solidFill>
                <a:schemeClr val="bg1"/>
              </a:solidFill>
              <a:latin typeface="Calibri" panose="020F0502020204030204" pitchFamily="34" charset="0"/>
              <a:ea typeface="Times New Roman" panose="02020603050405020304" pitchFamily="18" charset="0"/>
              <a:cs typeface="Calibri" panose="020F0502020204030204" pitchFamily="34" charset="0"/>
            </a:endParaRPr>
          </a:p>
          <a:p>
            <a:pPr marL="571500" indent="-571500">
              <a:lnSpc>
                <a:spcPct val="107000"/>
              </a:lnSpc>
              <a:spcAft>
                <a:spcPts val="800"/>
              </a:spcAft>
              <a:buFont typeface="Wingdings" panose="05000000000000000000" pitchFamily="2" charset="2"/>
              <a:buChar char="q"/>
            </a:pPr>
            <a:r>
              <a:rPr lang="kk-KZ" sz="3600" spc="10" dirty="0" smtClean="0">
                <a:solidFill>
                  <a:schemeClr val="bg1"/>
                </a:solidFill>
                <a:latin typeface="Calibri" panose="020F0502020204030204" pitchFamily="34" charset="0"/>
                <a:ea typeface="Times New Roman" panose="02020603050405020304" pitchFamily="18" charset="0"/>
                <a:cs typeface="Calibri" panose="020F0502020204030204" pitchFamily="34" charset="0"/>
              </a:rPr>
              <a:t>Сайлауға </a:t>
            </a:r>
            <a:r>
              <a:rPr lang="kk-KZ" sz="3600" spc="10" dirty="0">
                <a:solidFill>
                  <a:schemeClr val="bg1"/>
                </a:solidFill>
                <a:latin typeface="Calibri" panose="020F0502020204030204" pitchFamily="34" charset="0"/>
                <a:ea typeface="Times New Roman" panose="02020603050405020304" pitchFamily="18" charset="0"/>
                <a:cs typeface="Calibri" panose="020F0502020204030204" pitchFamily="34" charset="0"/>
              </a:rPr>
              <a:t>сот iс-әрекетке қабілетсiз деп таныған, </a:t>
            </a:r>
            <a:endParaRPr lang="kk-KZ" sz="3600" spc="10" dirty="0" smtClean="0">
              <a:solidFill>
                <a:schemeClr val="bg1"/>
              </a:solidFill>
              <a:latin typeface="Calibri" panose="020F0502020204030204" pitchFamily="34" charset="0"/>
              <a:ea typeface="Times New Roman" panose="02020603050405020304" pitchFamily="18" charset="0"/>
              <a:cs typeface="Calibri" panose="020F0502020204030204" pitchFamily="34" charset="0"/>
            </a:endParaRPr>
          </a:p>
          <a:p>
            <a:pPr marL="571500" indent="-571500">
              <a:lnSpc>
                <a:spcPct val="107000"/>
              </a:lnSpc>
              <a:spcAft>
                <a:spcPts val="800"/>
              </a:spcAft>
              <a:buFont typeface="Wingdings" panose="05000000000000000000" pitchFamily="2" charset="2"/>
              <a:buChar char="q"/>
            </a:pPr>
            <a:r>
              <a:rPr lang="kk-KZ" sz="3600" spc="10" dirty="0" smtClean="0">
                <a:solidFill>
                  <a:schemeClr val="bg1"/>
                </a:solidFill>
                <a:latin typeface="Calibri" panose="020F0502020204030204" pitchFamily="34" charset="0"/>
                <a:ea typeface="Times New Roman" panose="02020603050405020304" pitchFamily="18" charset="0"/>
                <a:cs typeface="Calibri" panose="020F0502020204030204" pitchFamily="34" charset="0"/>
              </a:rPr>
              <a:t>сот </a:t>
            </a:r>
            <a:r>
              <a:rPr lang="kk-KZ" sz="3600" spc="10" dirty="0">
                <a:solidFill>
                  <a:schemeClr val="bg1"/>
                </a:solidFill>
                <a:latin typeface="Calibri" panose="020F0502020204030204" pitchFamily="34" charset="0"/>
                <a:ea typeface="Times New Roman" panose="02020603050405020304" pitchFamily="18" charset="0"/>
                <a:cs typeface="Calibri" panose="020F0502020204030204" pitchFamily="34" charset="0"/>
              </a:rPr>
              <a:t>үкiмiмен бас бостандығынан айыру орындарында отырған азаматтар </a:t>
            </a:r>
            <a:r>
              <a:rPr lang="kk-KZ" sz="3600" spc="10" dirty="0" smtClean="0">
                <a:solidFill>
                  <a:schemeClr val="bg1"/>
                </a:solidFill>
                <a:latin typeface="Calibri" panose="020F0502020204030204" pitchFamily="34" charset="0"/>
                <a:ea typeface="Times New Roman" panose="02020603050405020304" pitchFamily="18" charset="0"/>
                <a:cs typeface="Calibri" panose="020F0502020204030204" pitchFamily="34" charset="0"/>
              </a:rPr>
              <a:t>қатыспайды, яғни дауыс бермейді</a:t>
            </a:r>
            <a:endParaRPr lang="ru-RU"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97097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9666" y="236175"/>
            <a:ext cx="10927830" cy="6601807"/>
          </a:xfrm>
          <a:prstGeom prst="rect">
            <a:avLst/>
          </a:prstGeom>
        </p:spPr>
        <p:txBody>
          <a:bodyPr wrap="square">
            <a:spAutoFit/>
          </a:bodyPr>
          <a:lstStyle/>
          <a:p>
            <a:pPr algn="ctr"/>
            <a:r>
              <a:rPr lang="ru-RU" sz="3200" b="1" dirty="0">
                <a:solidFill>
                  <a:srgbClr val="FFFF00"/>
                </a:solidFill>
              </a:rPr>
              <a:t>Жалпыға б</a:t>
            </a:r>
            <a:r>
              <a:rPr lang="en-US" sz="3200" b="1" dirty="0" err="1">
                <a:solidFill>
                  <a:srgbClr val="FFFF00"/>
                </a:solidFill>
              </a:rPr>
              <a:t>i</a:t>
            </a:r>
            <a:r>
              <a:rPr lang="ru-RU" sz="3200" b="1" dirty="0">
                <a:solidFill>
                  <a:srgbClr val="FFFF00"/>
                </a:solidFill>
              </a:rPr>
              <a:t>рдей сайлау </a:t>
            </a:r>
            <a:r>
              <a:rPr lang="ru-RU" sz="3200" b="1" dirty="0" smtClean="0">
                <a:solidFill>
                  <a:srgbClr val="FFFF00"/>
                </a:solidFill>
              </a:rPr>
              <a:t>құқығы дегеніміз не?</a:t>
            </a:r>
          </a:p>
          <a:p>
            <a:pPr marL="457200" indent="-457200">
              <a:buFont typeface="Wingdings" panose="05000000000000000000" pitchFamily="2" charset="2"/>
              <a:buChar char="q"/>
            </a:pPr>
            <a:r>
              <a:rPr lang="kk-KZ" sz="2800" dirty="0" smtClean="0">
                <a:solidFill>
                  <a:schemeClr val="bg1"/>
                </a:solidFill>
              </a:rPr>
              <a:t>Республиканың </a:t>
            </a:r>
            <a:r>
              <a:rPr lang="kk-KZ" sz="2800" u="sng" dirty="0">
                <a:solidFill>
                  <a:schemeClr val="bg1"/>
                </a:solidFill>
              </a:rPr>
              <a:t>он сегiз жасқа </a:t>
            </a:r>
            <a:r>
              <a:rPr lang="kk-KZ" sz="2800" dirty="0">
                <a:solidFill>
                  <a:schemeClr val="bg1"/>
                </a:solidFill>
              </a:rPr>
              <a:t>жеткен </a:t>
            </a:r>
            <a:r>
              <a:rPr lang="kk-KZ" sz="2800" dirty="0" smtClean="0">
                <a:solidFill>
                  <a:schemeClr val="bg1"/>
                </a:solidFill>
              </a:rPr>
              <a:t>азаматтарының</a:t>
            </a:r>
          </a:p>
          <a:p>
            <a:pPr marL="457200" indent="-457200">
              <a:buFont typeface="Wingdings" panose="05000000000000000000" pitchFamily="2" charset="2"/>
              <a:buChar char="q"/>
            </a:pPr>
            <a:r>
              <a:rPr lang="kk-KZ" sz="2800" dirty="0" smtClean="0">
                <a:solidFill>
                  <a:schemeClr val="bg1"/>
                </a:solidFill>
              </a:rPr>
              <a:t> </a:t>
            </a:r>
            <a:r>
              <a:rPr lang="kk-KZ" sz="2800" dirty="0">
                <a:solidFill>
                  <a:schemeClr val="bg1"/>
                </a:solidFill>
              </a:rPr>
              <a:t>тегiне, </a:t>
            </a:r>
            <a:endParaRPr lang="kk-KZ" sz="2800" dirty="0" smtClean="0">
              <a:solidFill>
                <a:schemeClr val="bg1"/>
              </a:solidFill>
            </a:endParaRPr>
          </a:p>
          <a:p>
            <a:pPr marL="457200" indent="-457200">
              <a:buFont typeface="Wingdings" panose="05000000000000000000" pitchFamily="2" charset="2"/>
              <a:buChar char="q"/>
            </a:pPr>
            <a:r>
              <a:rPr lang="kk-KZ" sz="2800" dirty="0" smtClean="0">
                <a:solidFill>
                  <a:schemeClr val="bg1"/>
                </a:solidFill>
              </a:rPr>
              <a:t>әлеуметтiк</a:t>
            </a:r>
            <a:r>
              <a:rPr lang="kk-KZ" sz="2800" dirty="0">
                <a:solidFill>
                  <a:schemeClr val="bg1"/>
                </a:solidFill>
              </a:rPr>
              <a:t>, </a:t>
            </a:r>
            <a:endParaRPr lang="kk-KZ" sz="2800" dirty="0" smtClean="0">
              <a:solidFill>
                <a:schemeClr val="bg1"/>
              </a:solidFill>
            </a:endParaRPr>
          </a:p>
          <a:p>
            <a:pPr marL="457200" indent="-457200">
              <a:buFont typeface="Wingdings" panose="05000000000000000000" pitchFamily="2" charset="2"/>
              <a:buChar char="q"/>
            </a:pPr>
            <a:r>
              <a:rPr lang="kk-KZ" sz="2800" dirty="0" smtClean="0">
                <a:solidFill>
                  <a:schemeClr val="bg1"/>
                </a:solidFill>
              </a:rPr>
              <a:t>лауазымдық,</a:t>
            </a:r>
          </a:p>
          <a:p>
            <a:pPr marL="457200" indent="-457200">
              <a:buFont typeface="Wingdings" panose="05000000000000000000" pitchFamily="2" charset="2"/>
              <a:buChar char="q"/>
            </a:pPr>
            <a:r>
              <a:rPr lang="kk-KZ" sz="2800" dirty="0" smtClean="0">
                <a:solidFill>
                  <a:schemeClr val="bg1"/>
                </a:solidFill>
              </a:rPr>
              <a:t>мүлiктiк </a:t>
            </a:r>
            <a:r>
              <a:rPr lang="kk-KZ" sz="2800" dirty="0">
                <a:solidFill>
                  <a:schemeClr val="bg1"/>
                </a:solidFill>
              </a:rPr>
              <a:t>жағдайына, </a:t>
            </a:r>
            <a:endParaRPr lang="kk-KZ" sz="2800" dirty="0" smtClean="0">
              <a:solidFill>
                <a:schemeClr val="bg1"/>
              </a:solidFill>
            </a:endParaRPr>
          </a:p>
          <a:p>
            <a:pPr marL="457200" indent="-457200">
              <a:buFont typeface="Wingdings" panose="05000000000000000000" pitchFamily="2" charset="2"/>
              <a:buChar char="q"/>
            </a:pPr>
            <a:r>
              <a:rPr lang="kk-KZ" sz="2800" dirty="0" smtClean="0">
                <a:solidFill>
                  <a:schemeClr val="bg1"/>
                </a:solidFill>
              </a:rPr>
              <a:t>жынысына,</a:t>
            </a:r>
          </a:p>
          <a:p>
            <a:pPr marL="457200" indent="-457200">
              <a:buFont typeface="Wingdings" panose="05000000000000000000" pitchFamily="2" charset="2"/>
              <a:buChar char="q"/>
            </a:pPr>
            <a:r>
              <a:rPr lang="kk-KZ" sz="2800" dirty="0" smtClean="0">
                <a:solidFill>
                  <a:schemeClr val="bg1"/>
                </a:solidFill>
              </a:rPr>
              <a:t> </a:t>
            </a:r>
            <a:r>
              <a:rPr lang="kk-KZ" sz="2800" dirty="0">
                <a:solidFill>
                  <a:schemeClr val="bg1"/>
                </a:solidFill>
              </a:rPr>
              <a:t>нәсiлiне, </a:t>
            </a:r>
            <a:endParaRPr lang="kk-KZ" sz="2800" dirty="0" smtClean="0">
              <a:solidFill>
                <a:schemeClr val="bg1"/>
              </a:solidFill>
            </a:endParaRPr>
          </a:p>
          <a:p>
            <a:pPr marL="457200" indent="-457200">
              <a:buFont typeface="Wingdings" panose="05000000000000000000" pitchFamily="2" charset="2"/>
              <a:buChar char="q"/>
            </a:pPr>
            <a:r>
              <a:rPr lang="kk-KZ" sz="2800" dirty="0" smtClean="0">
                <a:solidFill>
                  <a:schemeClr val="bg1"/>
                </a:solidFill>
              </a:rPr>
              <a:t>ұлтына</a:t>
            </a:r>
            <a:r>
              <a:rPr lang="kk-KZ" sz="2800" dirty="0">
                <a:solidFill>
                  <a:schemeClr val="bg1"/>
                </a:solidFill>
              </a:rPr>
              <a:t>, </a:t>
            </a:r>
            <a:endParaRPr lang="kk-KZ" sz="2800" dirty="0" smtClean="0">
              <a:solidFill>
                <a:schemeClr val="bg1"/>
              </a:solidFill>
            </a:endParaRPr>
          </a:p>
          <a:p>
            <a:pPr marL="457200" indent="-457200">
              <a:buFont typeface="Wingdings" panose="05000000000000000000" pitchFamily="2" charset="2"/>
              <a:buChar char="q"/>
            </a:pPr>
            <a:r>
              <a:rPr lang="kk-KZ" sz="2800" dirty="0" smtClean="0">
                <a:solidFill>
                  <a:schemeClr val="bg1"/>
                </a:solidFill>
              </a:rPr>
              <a:t>тiлiне</a:t>
            </a:r>
            <a:r>
              <a:rPr lang="kk-KZ" sz="2800" dirty="0">
                <a:solidFill>
                  <a:schemeClr val="bg1"/>
                </a:solidFill>
              </a:rPr>
              <a:t>, </a:t>
            </a:r>
            <a:endParaRPr lang="kk-KZ" sz="2800" dirty="0" smtClean="0">
              <a:solidFill>
                <a:schemeClr val="bg1"/>
              </a:solidFill>
            </a:endParaRPr>
          </a:p>
          <a:p>
            <a:pPr marL="457200" indent="-457200">
              <a:buFont typeface="Wingdings" panose="05000000000000000000" pitchFamily="2" charset="2"/>
              <a:buChar char="q"/>
            </a:pPr>
            <a:r>
              <a:rPr lang="kk-KZ" sz="2800" dirty="0" smtClean="0">
                <a:solidFill>
                  <a:schemeClr val="bg1"/>
                </a:solidFill>
              </a:rPr>
              <a:t>дiнге </a:t>
            </a:r>
            <a:r>
              <a:rPr lang="kk-KZ" sz="2800" dirty="0">
                <a:solidFill>
                  <a:schemeClr val="bg1"/>
                </a:solidFill>
              </a:rPr>
              <a:t>көзқарасына, нанымына, </a:t>
            </a:r>
            <a:endParaRPr lang="kk-KZ" sz="2800" dirty="0" smtClean="0">
              <a:solidFill>
                <a:schemeClr val="bg1"/>
              </a:solidFill>
            </a:endParaRPr>
          </a:p>
          <a:p>
            <a:pPr marL="457200" indent="-457200">
              <a:buFont typeface="Wingdings" panose="05000000000000000000" pitchFamily="2" charset="2"/>
              <a:buChar char="q"/>
            </a:pPr>
            <a:r>
              <a:rPr lang="kk-KZ" sz="2800" dirty="0" smtClean="0">
                <a:solidFill>
                  <a:schemeClr val="bg1"/>
                </a:solidFill>
              </a:rPr>
              <a:t>тұрғылықты </a:t>
            </a:r>
            <a:r>
              <a:rPr lang="kk-KZ" sz="2800" dirty="0">
                <a:solidFill>
                  <a:schemeClr val="bg1"/>
                </a:solidFill>
              </a:rPr>
              <a:t>жерiне </a:t>
            </a:r>
            <a:endParaRPr lang="kk-KZ" sz="2800" dirty="0" smtClean="0">
              <a:solidFill>
                <a:schemeClr val="bg1"/>
              </a:solidFill>
            </a:endParaRPr>
          </a:p>
          <a:p>
            <a:pPr marL="457200" indent="-457200">
              <a:buFont typeface="Wingdings" panose="05000000000000000000" pitchFamily="2" charset="2"/>
              <a:buChar char="q"/>
            </a:pPr>
            <a:r>
              <a:rPr lang="kk-KZ" sz="2800" dirty="0" smtClean="0">
                <a:solidFill>
                  <a:schemeClr val="bg1"/>
                </a:solidFill>
              </a:rPr>
              <a:t>немесе </a:t>
            </a:r>
            <a:r>
              <a:rPr lang="kk-KZ" sz="2800" dirty="0">
                <a:solidFill>
                  <a:schemeClr val="bg1"/>
                </a:solidFill>
              </a:rPr>
              <a:t>кез келген өзге жағдаяттарға қарамастан, сайлауда дауыс беруге қатысу құқығы.</a:t>
            </a:r>
            <a:endParaRPr lang="ru-RU" sz="2800" dirty="0">
              <a:solidFill>
                <a:schemeClr val="bg1"/>
              </a:solidFill>
            </a:endParaRPr>
          </a:p>
          <a:p>
            <a:pPr>
              <a:lnSpc>
                <a:spcPct val="150000"/>
              </a:lnSpc>
            </a:pPr>
            <a:endParaRPr lang="ru-RU" b="0" i="0" dirty="0">
              <a:solidFill>
                <a:srgbClr val="000000"/>
              </a:solidFill>
              <a:effectLst/>
            </a:endParaRPr>
          </a:p>
        </p:txBody>
      </p:sp>
    </p:spTree>
    <p:extLst>
      <p:ext uri="{BB962C8B-B14F-4D97-AF65-F5344CB8AC3E}">
        <p14:creationId xmlns:p14="http://schemas.microsoft.com/office/powerpoint/2010/main" val="36954576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29194" y="531753"/>
            <a:ext cx="10328223" cy="5449953"/>
          </a:xfrm>
          <a:prstGeom prst="rect">
            <a:avLst/>
          </a:prstGeom>
        </p:spPr>
        <p:txBody>
          <a:bodyPr wrap="square">
            <a:spAutoFit/>
          </a:bodyPr>
          <a:lstStyle/>
          <a:p>
            <a:pPr algn="ctr">
              <a:lnSpc>
                <a:spcPct val="107000"/>
              </a:lnSpc>
              <a:spcAft>
                <a:spcPts val="800"/>
              </a:spcAft>
            </a:pPr>
            <a:r>
              <a:rPr lang="kk-KZ" sz="3200" b="1" dirty="0">
                <a:solidFill>
                  <a:srgbClr val="FFFF00"/>
                </a:solidFill>
                <a:latin typeface="+mj-lt"/>
                <a:ea typeface="Calibri" panose="020F0502020204030204" pitchFamily="34" charset="0"/>
                <a:cs typeface="Times New Roman" panose="02020603050405020304" pitchFamily="18" charset="0"/>
              </a:rPr>
              <a:t>Бәсең сайлау құқығы </a:t>
            </a:r>
            <a:r>
              <a:rPr lang="kk-KZ" sz="3200" b="1" dirty="0" smtClean="0">
                <a:solidFill>
                  <a:srgbClr val="FFFF00"/>
                </a:solidFill>
                <a:latin typeface="+mj-lt"/>
                <a:ea typeface="Calibri" panose="020F0502020204030204" pitchFamily="34" charset="0"/>
                <a:cs typeface="Times New Roman" panose="02020603050405020304" pitchFamily="18" charset="0"/>
              </a:rPr>
              <a:t>дегеніміз не?</a:t>
            </a:r>
          </a:p>
          <a:p>
            <a:pPr algn="ctr">
              <a:lnSpc>
                <a:spcPct val="107000"/>
              </a:lnSpc>
              <a:spcAft>
                <a:spcPts val="800"/>
              </a:spcAft>
            </a:pPr>
            <a:endParaRPr lang="kk-KZ" sz="3200" b="1" dirty="0" smtClean="0">
              <a:solidFill>
                <a:srgbClr val="FFFF00"/>
              </a:solidFill>
              <a:latin typeface="+mj-lt"/>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q"/>
            </a:pPr>
            <a:r>
              <a:rPr lang="kk-KZ" sz="2800" dirty="0" smtClean="0">
                <a:solidFill>
                  <a:schemeClr val="bg1"/>
                </a:solidFill>
                <a:latin typeface="PT Serif" panose="020A0603040505020204" pitchFamily="18" charset="-52"/>
                <a:ea typeface="Calibri" panose="020F0502020204030204" pitchFamily="34" charset="0"/>
                <a:cs typeface="Times New Roman" panose="02020603050405020304" pitchFamily="18" charset="0"/>
              </a:rPr>
              <a:t>Қазақстан </a:t>
            </a:r>
            <a:r>
              <a:rPr lang="kk-KZ" sz="2800" dirty="0">
                <a:solidFill>
                  <a:schemeClr val="bg1"/>
                </a:solidFill>
                <a:latin typeface="PT Serif" panose="020A0603040505020204" pitchFamily="18" charset="-52"/>
                <a:ea typeface="Calibri" panose="020F0502020204030204" pitchFamily="34" charset="0"/>
                <a:cs typeface="Times New Roman" panose="02020603050405020304" pitchFamily="18" charset="0"/>
              </a:rPr>
              <a:t>Республикасы азаматтарының Қазақстан Республикасының Президентi, </a:t>
            </a:r>
            <a:endParaRPr lang="kk-KZ" sz="2800" dirty="0" smtClean="0">
              <a:solidFill>
                <a:schemeClr val="bg1"/>
              </a:solidFill>
              <a:latin typeface="PT Serif" panose="020A0603040505020204" pitchFamily="18" charset="-52"/>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q"/>
            </a:pPr>
            <a:r>
              <a:rPr lang="kk-KZ" sz="2800" dirty="0" smtClean="0">
                <a:solidFill>
                  <a:schemeClr val="bg1"/>
                </a:solidFill>
                <a:latin typeface="PT Serif" panose="020A0603040505020204" pitchFamily="18" charset="-52"/>
                <a:ea typeface="Calibri" panose="020F0502020204030204" pitchFamily="34" charset="0"/>
                <a:cs typeface="Times New Roman" panose="02020603050405020304" pitchFamily="18" charset="0"/>
              </a:rPr>
              <a:t>Қазақстан </a:t>
            </a:r>
            <a:r>
              <a:rPr lang="kk-KZ" sz="2800" dirty="0">
                <a:solidFill>
                  <a:schemeClr val="bg1"/>
                </a:solidFill>
                <a:latin typeface="PT Serif" panose="020A0603040505020204" pitchFamily="18" charset="-52"/>
                <a:ea typeface="Calibri" panose="020F0502020204030204" pitchFamily="34" charset="0"/>
                <a:cs typeface="Times New Roman" panose="02020603050405020304" pitchFamily="18" charset="0"/>
              </a:rPr>
              <a:t>Республикасы Парламентiнiң, </a:t>
            </a:r>
            <a:endParaRPr lang="kk-KZ" sz="2800" dirty="0" smtClean="0">
              <a:solidFill>
                <a:schemeClr val="bg1"/>
              </a:solidFill>
              <a:latin typeface="PT Serif" panose="020A0603040505020204" pitchFamily="18" charset="-52"/>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q"/>
            </a:pPr>
            <a:r>
              <a:rPr lang="kk-KZ" sz="2800" dirty="0" smtClean="0">
                <a:solidFill>
                  <a:schemeClr val="bg1"/>
                </a:solidFill>
                <a:latin typeface="PT Serif" panose="020A0603040505020204" pitchFamily="18" charset="-52"/>
                <a:ea typeface="Calibri" panose="020F0502020204030204" pitchFamily="34" charset="0"/>
                <a:cs typeface="Times New Roman" panose="02020603050405020304" pitchFamily="18" charset="0"/>
              </a:rPr>
              <a:t>мәслихатының </a:t>
            </a:r>
            <a:r>
              <a:rPr lang="kk-KZ" sz="2800" dirty="0">
                <a:solidFill>
                  <a:schemeClr val="bg1"/>
                </a:solidFill>
                <a:latin typeface="PT Serif" panose="020A0603040505020204" pitchFamily="18" charset="-52"/>
                <a:ea typeface="Calibri" panose="020F0502020204030204" pitchFamily="34" charset="0"/>
                <a:cs typeface="Times New Roman" panose="02020603050405020304" pitchFamily="18" charset="0"/>
              </a:rPr>
              <a:t>депутаты, </a:t>
            </a:r>
            <a:endParaRPr lang="kk-KZ" sz="2800" dirty="0" smtClean="0">
              <a:solidFill>
                <a:schemeClr val="bg1"/>
              </a:solidFill>
              <a:latin typeface="PT Serif" panose="020A0603040505020204" pitchFamily="18" charset="-52"/>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q"/>
            </a:pPr>
            <a:r>
              <a:rPr lang="kk-KZ" sz="2800" dirty="0" smtClean="0">
                <a:solidFill>
                  <a:schemeClr val="bg1"/>
                </a:solidFill>
                <a:latin typeface="PT Serif" panose="020A0603040505020204" pitchFamily="18" charset="-52"/>
                <a:ea typeface="Calibri" panose="020F0502020204030204" pitchFamily="34" charset="0"/>
                <a:cs typeface="Times New Roman" panose="02020603050405020304" pitchFamily="18" charset="0"/>
              </a:rPr>
              <a:t>аудандық </a:t>
            </a:r>
            <a:r>
              <a:rPr lang="kk-KZ" sz="2800" dirty="0">
                <a:solidFill>
                  <a:schemeClr val="bg1"/>
                </a:solidFill>
                <a:latin typeface="PT Serif" panose="020A0603040505020204" pitchFamily="18" charset="-52"/>
                <a:ea typeface="Calibri" panose="020F0502020204030204" pitchFamily="34" charset="0"/>
                <a:cs typeface="Times New Roman" panose="02020603050405020304" pitchFamily="18" charset="0"/>
              </a:rPr>
              <a:t>маңызы бар қала, ауыл, кент, ауылдық округ әкімі </a:t>
            </a:r>
            <a:endParaRPr lang="kk-KZ" sz="2800" dirty="0" smtClean="0">
              <a:solidFill>
                <a:schemeClr val="bg1"/>
              </a:solidFill>
              <a:latin typeface="PT Serif" panose="020A0603040505020204" pitchFamily="18" charset="-52"/>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q"/>
            </a:pPr>
            <a:r>
              <a:rPr lang="kk-KZ" sz="2800" dirty="0" smtClean="0">
                <a:solidFill>
                  <a:schemeClr val="bg1"/>
                </a:solidFill>
                <a:latin typeface="PT Serif" panose="020A0603040505020204" pitchFamily="18" charset="-52"/>
                <a:ea typeface="Calibri" panose="020F0502020204030204" pitchFamily="34" charset="0"/>
                <a:cs typeface="Times New Roman" panose="02020603050405020304" pitchFamily="18" charset="0"/>
              </a:rPr>
              <a:t>жергiлiктi </a:t>
            </a:r>
            <a:r>
              <a:rPr lang="kk-KZ" sz="2800" dirty="0">
                <a:solidFill>
                  <a:schemeClr val="bg1"/>
                </a:solidFill>
                <a:latin typeface="PT Serif" panose="020A0603040505020204" pitchFamily="18" charset="-52"/>
                <a:ea typeface="Calibri" panose="020F0502020204030204" pitchFamily="34" charset="0"/>
                <a:cs typeface="Times New Roman" panose="02020603050405020304" pitchFamily="18" charset="0"/>
              </a:rPr>
              <a:t>өзiн-өзi басқару органына мүше болып сайлану құқығы.</a:t>
            </a:r>
            <a:endParaRPr lang="ru-RU"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13749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04645" y="1120837"/>
            <a:ext cx="10541876" cy="3861698"/>
          </a:xfrm>
          <a:prstGeom prst="rect">
            <a:avLst/>
          </a:prstGeom>
        </p:spPr>
        <p:txBody>
          <a:bodyPr wrap="square">
            <a:spAutoFit/>
          </a:bodyPr>
          <a:lstStyle/>
          <a:p>
            <a:pPr algn="ctr">
              <a:lnSpc>
                <a:spcPct val="107000"/>
              </a:lnSpc>
              <a:spcAft>
                <a:spcPts val="800"/>
              </a:spcAft>
            </a:pPr>
            <a:r>
              <a:rPr lang="kk-KZ"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kk-KZ" sz="3200" b="1"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Кім  сайлана алмайды?</a:t>
            </a:r>
          </a:p>
          <a:p>
            <a:pPr algn="ctr">
              <a:lnSpc>
                <a:spcPct val="107000"/>
              </a:lnSpc>
              <a:spcAft>
                <a:spcPts val="800"/>
              </a:spcAft>
            </a:pPr>
            <a:endParaRPr lang="kk-KZ" sz="3200" b="1"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q"/>
            </a:pPr>
            <a:r>
              <a:rPr lang="kk-KZ"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Сотталғандығы </a:t>
            </a:r>
            <a:r>
              <a:rPr lang="kk-KZ"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белгіленген тәртіппен өтелмеген немесе алып тасталмаған адам </a:t>
            </a:r>
            <a:endParaRPr lang="kk-KZ"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q"/>
            </a:pPr>
            <a:r>
              <a:rPr lang="kk-KZ"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сыбайлас </a:t>
            </a:r>
            <a:r>
              <a:rPr lang="kk-KZ"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жемқорлық қылмыс </a:t>
            </a:r>
            <a:r>
              <a:rPr lang="kk-KZ"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жасаған адам</a:t>
            </a:r>
          </a:p>
          <a:p>
            <a:pPr marL="457200" indent="-457200">
              <a:lnSpc>
                <a:spcPct val="107000"/>
              </a:lnSpc>
              <a:spcAft>
                <a:spcPts val="800"/>
              </a:spcAft>
              <a:buFont typeface="Wingdings" panose="05000000000000000000" pitchFamily="2" charset="2"/>
              <a:buChar char="q"/>
            </a:pPr>
            <a:r>
              <a:rPr lang="kk-KZ"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сыбайлас </a:t>
            </a:r>
            <a:r>
              <a:rPr lang="kk-KZ"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жемқорлық құқық бұзушылық жасаудағы кінәсін сот заңда белгіленген тәртіппен </a:t>
            </a:r>
            <a:r>
              <a:rPr lang="kk-KZ"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таныған адам</a:t>
            </a:r>
            <a:endParaRPr lang="ru-RU"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47065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94479" y="413552"/>
            <a:ext cx="10628027" cy="3832459"/>
          </a:xfrm>
          <a:prstGeom prst="rect">
            <a:avLst/>
          </a:prstGeom>
        </p:spPr>
        <p:txBody>
          <a:bodyPr wrap="square">
            <a:spAutoFit/>
          </a:bodyPr>
          <a:lstStyle/>
          <a:p>
            <a:pPr algn="ctr">
              <a:lnSpc>
                <a:spcPct val="107000"/>
              </a:lnSpc>
              <a:spcAft>
                <a:spcPts val="800"/>
              </a:spcAft>
            </a:pPr>
            <a:r>
              <a:rPr lang="kk-KZ" sz="2800" b="1" dirty="0">
                <a:solidFill>
                  <a:srgbClr val="FFFF00"/>
                </a:solidFill>
                <a:latin typeface="PT Serif" panose="020A0603040505020204" pitchFamily="18" charset="-52"/>
                <a:ea typeface="Calibri" panose="020F0502020204030204" pitchFamily="34" charset="0"/>
                <a:cs typeface="Times New Roman" panose="02020603050405020304" pitchFamily="18" charset="0"/>
              </a:rPr>
              <a:t>Жасырын дауыс беру </a:t>
            </a:r>
            <a:r>
              <a:rPr lang="kk-KZ" sz="2800" b="1" dirty="0" smtClean="0">
                <a:solidFill>
                  <a:srgbClr val="FFFF00"/>
                </a:solidFill>
                <a:latin typeface="PT Serif" panose="020A0603040505020204" pitchFamily="18" charset="-52"/>
                <a:ea typeface="Calibri" panose="020F0502020204030204" pitchFamily="34" charset="0"/>
                <a:cs typeface="Times New Roman" panose="02020603050405020304" pitchFamily="18" charset="0"/>
              </a:rPr>
              <a:t> қандай жағдайда бееріледі?</a:t>
            </a:r>
          </a:p>
          <a:p>
            <a:pPr algn="ctr">
              <a:lnSpc>
                <a:spcPct val="107000"/>
              </a:lnSpc>
              <a:spcAft>
                <a:spcPts val="800"/>
              </a:spcAft>
            </a:pPr>
            <a:endParaRPr lang="kk-KZ" sz="2800" b="1" dirty="0" smtClean="0">
              <a:solidFill>
                <a:srgbClr val="FFFF00"/>
              </a:solidFill>
              <a:latin typeface="PT Serif" panose="020A0603040505020204" pitchFamily="18" charset="-52"/>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q"/>
            </a:pPr>
            <a:r>
              <a:rPr lang="kk-KZ" sz="2800" dirty="0" smtClean="0">
                <a:solidFill>
                  <a:schemeClr val="bg1"/>
                </a:solidFill>
                <a:latin typeface="PT Serif" panose="020A0603040505020204" pitchFamily="18" charset="-52"/>
                <a:ea typeface="Calibri" panose="020F0502020204030204" pitchFamily="34" charset="0"/>
                <a:cs typeface="Times New Roman" panose="02020603050405020304" pitchFamily="18" charset="0"/>
              </a:rPr>
              <a:t>Республика </a:t>
            </a:r>
            <a:r>
              <a:rPr lang="kk-KZ" sz="2800" dirty="0">
                <a:solidFill>
                  <a:schemeClr val="bg1"/>
                </a:solidFill>
                <a:latin typeface="PT Serif" panose="020A0603040505020204" pitchFamily="18" charset="-52"/>
                <a:ea typeface="Calibri" panose="020F0502020204030204" pitchFamily="34" charset="0"/>
                <a:cs typeface="Times New Roman" panose="02020603050405020304" pitchFamily="18" charset="0"/>
              </a:rPr>
              <a:t>Президентiн, </a:t>
            </a:r>
            <a:endParaRPr lang="kk-KZ" sz="2800" dirty="0" smtClean="0">
              <a:solidFill>
                <a:schemeClr val="bg1"/>
              </a:solidFill>
              <a:latin typeface="PT Serif" panose="020A0603040505020204" pitchFamily="18" charset="-52"/>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q"/>
            </a:pPr>
            <a:r>
              <a:rPr lang="kk-KZ" sz="2800" dirty="0" smtClean="0">
                <a:solidFill>
                  <a:schemeClr val="bg1"/>
                </a:solidFill>
                <a:latin typeface="PT Serif" panose="020A0603040505020204" pitchFamily="18" charset="-52"/>
                <a:ea typeface="Calibri" panose="020F0502020204030204" pitchFamily="34" charset="0"/>
                <a:cs typeface="Times New Roman" panose="02020603050405020304" pitchFamily="18" charset="0"/>
              </a:rPr>
              <a:t>Парламентiнiң </a:t>
            </a:r>
            <a:r>
              <a:rPr lang="kk-KZ" sz="2800" dirty="0">
                <a:solidFill>
                  <a:schemeClr val="bg1"/>
                </a:solidFill>
                <a:latin typeface="PT Serif" panose="020A0603040505020204" pitchFamily="18" charset="-52"/>
                <a:ea typeface="Calibri" panose="020F0502020204030204" pitchFamily="34" charset="0"/>
                <a:cs typeface="Times New Roman" panose="02020603050405020304" pitchFamily="18" charset="0"/>
              </a:rPr>
              <a:t>және мәслихаттарының депутаттарын, </a:t>
            </a:r>
            <a:endParaRPr lang="kk-KZ" sz="2800" dirty="0" smtClean="0">
              <a:solidFill>
                <a:schemeClr val="bg1"/>
              </a:solidFill>
              <a:latin typeface="PT Serif" panose="020A0603040505020204" pitchFamily="18" charset="-52"/>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q"/>
            </a:pPr>
            <a:r>
              <a:rPr lang="kk-KZ" sz="2800" dirty="0" smtClean="0">
                <a:solidFill>
                  <a:schemeClr val="bg1"/>
                </a:solidFill>
                <a:latin typeface="PT Serif" panose="020A0603040505020204" pitchFamily="18" charset="-52"/>
                <a:ea typeface="Calibri" panose="020F0502020204030204" pitchFamily="34" charset="0"/>
                <a:cs typeface="Times New Roman" panose="02020603050405020304" pitchFamily="18" charset="0"/>
              </a:rPr>
              <a:t>әкімін,</a:t>
            </a:r>
          </a:p>
          <a:p>
            <a:pPr marL="457200" indent="-457200">
              <a:lnSpc>
                <a:spcPct val="107000"/>
              </a:lnSpc>
              <a:spcAft>
                <a:spcPts val="800"/>
              </a:spcAft>
              <a:buFont typeface="Wingdings" panose="05000000000000000000" pitchFamily="2" charset="2"/>
              <a:buChar char="q"/>
            </a:pPr>
            <a:r>
              <a:rPr lang="kk-KZ" sz="2800" dirty="0" smtClean="0">
                <a:solidFill>
                  <a:schemeClr val="bg1"/>
                </a:solidFill>
                <a:latin typeface="PT Serif" panose="020A0603040505020204" pitchFamily="18" charset="-52"/>
                <a:ea typeface="Calibri" panose="020F0502020204030204" pitchFamily="34" charset="0"/>
                <a:cs typeface="Times New Roman" panose="02020603050405020304" pitchFamily="18" charset="0"/>
              </a:rPr>
              <a:t> </a:t>
            </a:r>
            <a:r>
              <a:rPr lang="kk-KZ" sz="2800" dirty="0">
                <a:solidFill>
                  <a:schemeClr val="bg1"/>
                </a:solidFill>
                <a:latin typeface="PT Serif" panose="020A0603040505020204" pitchFamily="18" charset="-52"/>
                <a:ea typeface="Calibri" panose="020F0502020204030204" pitchFamily="34" charset="0"/>
                <a:cs typeface="Times New Roman" panose="02020603050405020304" pitchFamily="18" charset="0"/>
              </a:rPr>
              <a:t>өзге де жергілікті өзін-өзі басқару органдарының мүшелерін </a:t>
            </a:r>
            <a:r>
              <a:rPr lang="kk-KZ" sz="2800" dirty="0" smtClean="0">
                <a:solidFill>
                  <a:schemeClr val="bg1"/>
                </a:solidFill>
                <a:latin typeface="PT Serif" panose="020A0603040505020204" pitchFamily="18" charset="-52"/>
                <a:ea typeface="Calibri" panose="020F0502020204030204" pitchFamily="34" charset="0"/>
                <a:cs typeface="Times New Roman" panose="02020603050405020304" pitchFamily="18" charset="0"/>
              </a:rPr>
              <a:t>сайлауда</a:t>
            </a:r>
          </a:p>
        </p:txBody>
      </p:sp>
      <p:sp>
        <p:nvSpPr>
          <p:cNvPr id="3" name="Прямоугольник 2"/>
          <p:cNvSpPr/>
          <p:nvPr/>
        </p:nvSpPr>
        <p:spPr>
          <a:xfrm>
            <a:off x="2278505" y="4482275"/>
            <a:ext cx="8094688" cy="1673150"/>
          </a:xfrm>
          <a:prstGeom prst="rect">
            <a:avLst/>
          </a:prstGeom>
          <a:ln>
            <a:solidFill>
              <a:srgbClr val="FF0000"/>
            </a:solidFill>
          </a:ln>
        </p:spPr>
        <p:txBody>
          <a:bodyPr wrap="square">
            <a:spAutoFit/>
          </a:bodyPr>
          <a:lstStyle/>
          <a:p>
            <a:pPr algn="ctr">
              <a:lnSpc>
                <a:spcPct val="107000"/>
              </a:lnSpc>
              <a:spcAft>
                <a:spcPts val="800"/>
              </a:spcAft>
            </a:pPr>
            <a:r>
              <a:rPr lang="kk-KZ" sz="3200" dirty="0" smtClean="0">
                <a:solidFill>
                  <a:srgbClr val="FF0000"/>
                </a:solidFill>
                <a:latin typeface="PT Serif" panose="020A0603040505020204" pitchFamily="18" charset="-52"/>
                <a:ea typeface="Calibri" panose="020F0502020204030204" pitchFamily="34" charset="0"/>
                <a:cs typeface="Times New Roman" panose="02020603050405020304" pitchFamily="18" charset="0"/>
              </a:rPr>
              <a:t>сайлаушылардың </a:t>
            </a:r>
            <a:r>
              <a:rPr lang="kk-KZ" sz="3200" dirty="0">
                <a:solidFill>
                  <a:srgbClr val="FF0000"/>
                </a:solidFill>
                <a:latin typeface="PT Serif" panose="020A0603040505020204" pitchFamily="18" charset="-52"/>
                <a:ea typeface="Calibri" panose="020F0502020204030204" pitchFamily="34" charset="0"/>
                <a:cs typeface="Times New Roman" panose="02020603050405020304" pitchFamily="18" charset="0"/>
              </a:rPr>
              <a:t>еркiн бiлдiруiне қандай да болсын бақылау жасау мүмкiндiгiне жол </a:t>
            </a:r>
            <a:r>
              <a:rPr lang="kk-KZ" sz="3200" dirty="0" smtClean="0">
                <a:solidFill>
                  <a:srgbClr val="FF0000"/>
                </a:solidFill>
                <a:latin typeface="PT Serif" panose="020A0603040505020204" pitchFamily="18" charset="-52"/>
                <a:ea typeface="Calibri" panose="020F0502020204030204" pitchFamily="34" charset="0"/>
                <a:cs typeface="Times New Roman" panose="02020603050405020304" pitchFamily="18" charset="0"/>
              </a:rPr>
              <a:t>берiлмейдi</a:t>
            </a:r>
            <a:endParaRPr lang="ru-RU" sz="32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82353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2564446699"/>
              </p:ext>
            </p:extLst>
          </p:nvPr>
        </p:nvGraphicFramePr>
        <p:xfrm>
          <a:off x="786063" y="1079430"/>
          <a:ext cx="10860505" cy="54405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Прямоугольник 1"/>
          <p:cNvSpPr/>
          <p:nvPr/>
        </p:nvSpPr>
        <p:spPr>
          <a:xfrm>
            <a:off x="2413416" y="476462"/>
            <a:ext cx="5816184" cy="658001"/>
          </a:xfrm>
          <a:prstGeom prst="rect">
            <a:avLst/>
          </a:prstGeom>
        </p:spPr>
        <p:txBody>
          <a:bodyPr wrap="square">
            <a:spAutoFit/>
          </a:bodyPr>
          <a:lstStyle/>
          <a:p>
            <a:pPr algn="ctr">
              <a:lnSpc>
                <a:spcPct val="107000"/>
              </a:lnSpc>
              <a:spcBef>
                <a:spcPts val="1800"/>
              </a:spcBef>
              <a:spcAft>
                <a:spcPts val="0"/>
              </a:spcAft>
            </a:pPr>
            <a:r>
              <a:rPr lang="kk-KZ" sz="3600" b="1" dirty="0">
                <a:solidFill>
                  <a:srgbClr val="FF0000"/>
                </a:solidFill>
                <a:latin typeface="PT Serif" panose="020A0603040505020204" pitchFamily="18" charset="-52"/>
                <a:ea typeface="Times New Roman" panose="02020603050405020304" pitchFamily="18" charset="0"/>
                <a:cs typeface="Times New Roman" panose="02020603050405020304" pitchFamily="18" charset="0"/>
              </a:rPr>
              <a:t>Парламент Мәжілісі</a:t>
            </a:r>
            <a:endParaRPr lang="ru-RU" sz="3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499143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250741848"/>
              </p:ext>
            </p:extLst>
          </p:nvPr>
        </p:nvGraphicFramePr>
        <p:xfrm>
          <a:off x="920975" y="1199351"/>
          <a:ext cx="10860505" cy="54405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Прямоугольник 2"/>
          <p:cNvSpPr/>
          <p:nvPr/>
        </p:nvSpPr>
        <p:spPr>
          <a:xfrm>
            <a:off x="3462728" y="525318"/>
            <a:ext cx="5846164" cy="658001"/>
          </a:xfrm>
          <a:prstGeom prst="rect">
            <a:avLst/>
          </a:prstGeom>
        </p:spPr>
        <p:txBody>
          <a:bodyPr wrap="square">
            <a:spAutoFit/>
          </a:bodyPr>
          <a:lstStyle/>
          <a:p>
            <a:pPr algn="ctr">
              <a:lnSpc>
                <a:spcPct val="107000"/>
              </a:lnSpc>
              <a:spcBef>
                <a:spcPts val="1800"/>
              </a:spcBef>
              <a:spcAft>
                <a:spcPts val="0"/>
              </a:spcAft>
            </a:pPr>
            <a:r>
              <a:rPr lang="kk-KZ" sz="3600" b="1" dirty="0">
                <a:solidFill>
                  <a:srgbClr val="FF0000"/>
                </a:solidFill>
                <a:latin typeface="PT Serif" panose="020A0603040505020204" pitchFamily="18" charset="-52"/>
                <a:ea typeface="Times New Roman" panose="02020603050405020304" pitchFamily="18" charset="0"/>
                <a:cs typeface="Times New Roman" panose="02020603050405020304" pitchFamily="18" charset="0"/>
              </a:rPr>
              <a:t>Парламент Сенаты</a:t>
            </a:r>
            <a:endParaRPr lang="ru-RU" sz="3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3010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44433" y="592985"/>
            <a:ext cx="10543160" cy="3832781"/>
          </a:xfrm>
          <a:prstGeom prst="rect">
            <a:avLst/>
          </a:prstGeom>
        </p:spPr>
        <p:txBody>
          <a:bodyPr wrap="square">
            <a:spAutoFit/>
          </a:bodyPr>
          <a:lstStyle/>
          <a:p>
            <a:pPr algn="ctr">
              <a:lnSpc>
                <a:spcPct val="107000"/>
              </a:lnSpc>
              <a:spcAft>
                <a:spcPts val="800"/>
              </a:spcAft>
            </a:pPr>
            <a:r>
              <a:rPr lang="kk-KZ" sz="36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ҚР Президенті </a:t>
            </a:r>
            <a:r>
              <a:rPr lang="kk-KZ" sz="36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болып кім сайлана алады?</a:t>
            </a:r>
          </a:p>
          <a:p>
            <a:pPr marL="457200" indent="-457200">
              <a:lnSpc>
                <a:spcPct val="107000"/>
              </a:lnSpc>
              <a:spcAft>
                <a:spcPts val="800"/>
              </a:spcAft>
              <a:buFont typeface="Wingdings" panose="05000000000000000000" pitchFamily="2" charset="2"/>
              <a:buChar char="q"/>
            </a:pP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тумасынан Республика азаматы болып табылатын, </a:t>
            </a:r>
            <a:endPar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q"/>
            </a:pP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40 </a:t>
            </a: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жасқа толған, </a:t>
            </a:r>
            <a:endPar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q"/>
            </a:pP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мемлекеттік </a:t>
            </a: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тілді еркін меңгерген, </a:t>
            </a:r>
            <a:endPar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q"/>
            </a:pP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Қазақстанда </a:t>
            </a: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соңғы 15 жыл бойы тұратын </a:t>
            </a:r>
          </a:p>
          <a:p>
            <a:pPr marL="457200" indent="-457200">
              <a:lnSpc>
                <a:spcPct val="107000"/>
              </a:lnSpc>
              <a:spcAft>
                <a:spcPts val="800"/>
              </a:spcAft>
              <a:buFont typeface="Wingdings" panose="05000000000000000000" pitchFamily="2" charset="2"/>
              <a:buChar char="q"/>
            </a:pPr>
            <a:r>
              <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kk-KZ"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жоғары білімі бар Республика азаматы сайлана алады. </a:t>
            </a:r>
            <a:endParaRPr lang="kk-KZ"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 name="Прямоугольник 1"/>
          <p:cNvSpPr/>
          <p:nvPr/>
        </p:nvSpPr>
        <p:spPr>
          <a:xfrm>
            <a:off x="2673246" y="4750380"/>
            <a:ext cx="6635646" cy="1673150"/>
          </a:xfrm>
          <a:prstGeom prst="rect">
            <a:avLst/>
          </a:prstGeom>
          <a:ln>
            <a:solidFill>
              <a:srgbClr val="FF0000"/>
            </a:solidFill>
          </a:ln>
        </p:spPr>
        <p:txBody>
          <a:bodyPr wrap="square">
            <a:spAutoFit/>
          </a:bodyPr>
          <a:lstStyle/>
          <a:p>
            <a:pPr algn="ctr">
              <a:lnSpc>
                <a:spcPct val="107000"/>
              </a:lnSpc>
              <a:spcAft>
                <a:spcPts val="800"/>
              </a:spcAft>
            </a:pPr>
            <a:r>
              <a:rPr lang="kk-KZ" sz="32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Мемлекеттік қызметте кем дегенде 5 жыл жұмыс тәжірибесі болуы тиіс.</a:t>
            </a:r>
            <a:endParaRPr lang="ru-RU" sz="32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965828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34321" y="1164928"/>
            <a:ext cx="9818557" cy="3600986"/>
          </a:xfrm>
          <a:prstGeom prst="rect">
            <a:avLst/>
          </a:prstGeom>
        </p:spPr>
        <p:txBody>
          <a:bodyPr wrap="square">
            <a:spAutoFit/>
          </a:bodyPr>
          <a:lstStyle/>
          <a:p>
            <a:pPr algn="ctr"/>
            <a:r>
              <a:rPr lang="kk-KZ" sz="3200" b="1" dirty="0">
                <a:solidFill>
                  <a:srgbClr val="FFFF00"/>
                </a:solidFill>
              </a:rPr>
              <a:t>Сайлау комиссияларының бiртұтас жүйесiн </a:t>
            </a:r>
            <a:r>
              <a:rPr lang="kk-KZ" sz="3200" b="1" dirty="0" smtClean="0">
                <a:solidFill>
                  <a:srgbClr val="FFFF00"/>
                </a:solidFill>
              </a:rPr>
              <a:t>не құрайды?</a:t>
            </a:r>
          </a:p>
          <a:p>
            <a:endParaRPr lang="ru-RU" sz="3200" dirty="0">
              <a:solidFill>
                <a:schemeClr val="bg1"/>
              </a:solidFill>
            </a:endParaRPr>
          </a:p>
          <a:p>
            <a:r>
              <a:rPr lang="kk-KZ" sz="3200" dirty="0">
                <a:solidFill>
                  <a:schemeClr val="bg1"/>
                </a:solidFill>
              </a:rPr>
              <a:t>      1) Республиканың Орталық сайлау комиссиясы;</a:t>
            </a:r>
            <a:endParaRPr lang="ru-RU" sz="3200" dirty="0">
              <a:solidFill>
                <a:schemeClr val="bg1"/>
              </a:solidFill>
            </a:endParaRPr>
          </a:p>
          <a:p>
            <a:r>
              <a:rPr lang="kk-KZ" sz="3200" dirty="0">
                <a:solidFill>
                  <a:schemeClr val="bg1"/>
                </a:solidFill>
              </a:rPr>
              <a:t>      2) аумақтық сайлау комиссиялары;</a:t>
            </a:r>
            <a:endParaRPr lang="ru-RU" sz="3200" dirty="0">
              <a:solidFill>
                <a:schemeClr val="bg1"/>
              </a:solidFill>
            </a:endParaRPr>
          </a:p>
          <a:p>
            <a:r>
              <a:rPr lang="kk-KZ" sz="3200" dirty="0">
                <a:solidFill>
                  <a:schemeClr val="bg1"/>
                </a:solidFill>
              </a:rPr>
              <a:t>      3) учаскелiк сайлау комиссиялары.</a:t>
            </a:r>
            <a:endParaRPr lang="ru-RU" sz="3200" dirty="0">
              <a:solidFill>
                <a:schemeClr val="bg1"/>
              </a:solidFill>
            </a:endParaRPr>
          </a:p>
          <a:p>
            <a:r>
              <a:rPr lang="kk-KZ" dirty="0"/>
              <a:t> </a:t>
            </a:r>
            <a:endParaRPr lang="ru-RU" dirty="0"/>
          </a:p>
          <a:p>
            <a:endParaRPr lang="ru-RU" b="0" i="0" dirty="0">
              <a:solidFill>
                <a:srgbClr val="000000"/>
              </a:solidFill>
              <a:effectLst/>
              <a:latin typeface="Arial" panose="020B0604020202020204" pitchFamily="34" charset="0"/>
            </a:endParaRPr>
          </a:p>
        </p:txBody>
      </p:sp>
      <p:sp>
        <p:nvSpPr>
          <p:cNvPr id="4" name="Прямоугольник 3"/>
          <p:cNvSpPr/>
          <p:nvPr/>
        </p:nvSpPr>
        <p:spPr>
          <a:xfrm>
            <a:off x="2608289" y="4964616"/>
            <a:ext cx="6625652" cy="954107"/>
          </a:xfrm>
          <a:prstGeom prst="rect">
            <a:avLst/>
          </a:prstGeom>
          <a:ln>
            <a:solidFill>
              <a:srgbClr val="FF0000"/>
            </a:solidFill>
          </a:ln>
        </p:spPr>
        <p:txBody>
          <a:bodyPr wrap="square">
            <a:spAutoFit/>
          </a:bodyPr>
          <a:lstStyle/>
          <a:p>
            <a:pPr algn="ctr"/>
            <a:r>
              <a:rPr lang="kk-KZ" sz="2800" dirty="0">
                <a:solidFill>
                  <a:srgbClr val="FF0000"/>
                </a:solidFill>
                <a:latin typeface="PT Serif" panose="020A0603040505020204" pitchFamily="18" charset="-52"/>
                <a:ea typeface="Times New Roman" panose="02020603050405020304" pitchFamily="18" charset="0"/>
                <a:cs typeface="Times New Roman" panose="02020603050405020304" pitchFamily="18" charset="0"/>
              </a:rPr>
              <a:t>Сайлау комиссияларының өкілеттiк мерзiмi бес жылды құрайды</a:t>
            </a:r>
            <a:endParaRPr lang="ru-RU" sz="2800" dirty="0">
              <a:solidFill>
                <a:srgbClr val="FF0000"/>
              </a:solidFill>
            </a:endParaRPr>
          </a:p>
        </p:txBody>
      </p:sp>
    </p:spTree>
    <p:extLst>
      <p:ext uri="{BB962C8B-B14F-4D97-AF65-F5344CB8AC3E}">
        <p14:creationId xmlns:p14="http://schemas.microsoft.com/office/powerpoint/2010/main" val="2304248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3815" y="962242"/>
            <a:ext cx="7999751" cy="584775"/>
          </a:xfrm>
          <a:prstGeom prst="rect">
            <a:avLst/>
          </a:prstGeom>
        </p:spPr>
        <p:txBody>
          <a:bodyPr wrap="square">
            <a:spAutoFit/>
          </a:bodyPr>
          <a:lstStyle/>
          <a:p>
            <a:r>
              <a:rPr lang="kk-KZ" sz="3200" b="1" dirty="0">
                <a:solidFill>
                  <a:srgbClr val="FFFF00"/>
                </a:solidFill>
                <a:latin typeface="PT Serif" panose="020A0603040505020204" pitchFamily="18" charset="-52"/>
                <a:ea typeface="Times New Roman" panose="02020603050405020304" pitchFamily="18" charset="0"/>
                <a:cs typeface="Times New Roman" panose="02020603050405020304" pitchFamily="18" charset="0"/>
              </a:rPr>
              <a:t>Сайлау </a:t>
            </a:r>
            <a:r>
              <a:rPr lang="kk-KZ" sz="3200" b="1" dirty="0" smtClean="0">
                <a:solidFill>
                  <a:srgbClr val="FFFF00"/>
                </a:solidFill>
                <a:latin typeface="PT Serif" panose="020A0603040505020204" pitchFamily="18" charset="-52"/>
                <a:ea typeface="Times New Roman" panose="02020603050405020304" pitchFamily="18" charset="0"/>
                <a:cs typeface="Times New Roman" panose="02020603050405020304" pitchFamily="18" charset="0"/>
              </a:rPr>
              <a:t>байқаушылары: олар кімдер?</a:t>
            </a:r>
            <a:endParaRPr lang="ru-RU" sz="3200" b="1" dirty="0">
              <a:solidFill>
                <a:srgbClr val="FFFF00"/>
              </a:solidFill>
            </a:endParaRPr>
          </a:p>
        </p:txBody>
      </p:sp>
      <p:sp>
        <p:nvSpPr>
          <p:cNvPr id="3" name="Прямоугольник 2"/>
          <p:cNvSpPr/>
          <p:nvPr/>
        </p:nvSpPr>
        <p:spPr>
          <a:xfrm>
            <a:off x="1459042" y="2157080"/>
            <a:ext cx="9004091" cy="3371436"/>
          </a:xfrm>
          <a:prstGeom prst="rect">
            <a:avLst/>
          </a:prstGeom>
        </p:spPr>
        <p:txBody>
          <a:bodyPr wrap="square">
            <a:spAutoFit/>
          </a:bodyPr>
          <a:lstStyle/>
          <a:p>
            <a:pPr marL="457200" indent="-457200">
              <a:lnSpc>
                <a:spcPct val="107000"/>
              </a:lnSpc>
              <a:spcAft>
                <a:spcPts val="800"/>
              </a:spcAft>
              <a:buFont typeface="Wingdings" panose="05000000000000000000" pitchFamily="2" charset="2"/>
              <a:buChar char="q"/>
            </a:pPr>
            <a:r>
              <a:rPr lang="kk-KZ" sz="2800" dirty="0">
                <a:solidFill>
                  <a:schemeClr val="bg1"/>
                </a:solidFill>
                <a:latin typeface="PT Serif" panose="020A0603040505020204" pitchFamily="18" charset="-52"/>
                <a:ea typeface="Times New Roman" panose="02020603050405020304" pitchFamily="18" charset="0"/>
                <a:cs typeface="Times New Roman" panose="02020603050405020304" pitchFamily="18" charset="0"/>
              </a:rPr>
              <a:t>Саяси </a:t>
            </a:r>
            <a:r>
              <a:rPr lang="kk-KZ" sz="2800" dirty="0" smtClean="0">
                <a:solidFill>
                  <a:schemeClr val="bg1"/>
                </a:solidFill>
                <a:latin typeface="PT Serif" panose="020A0603040505020204" pitchFamily="18" charset="-52"/>
                <a:ea typeface="Times New Roman" panose="02020603050405020304" pitchFamily="18" charset="0"/>
                <a:cs typeface="Times New Roman" panose="02020603050405020304" pitchFamily="18" charset="0"/>
              </a:rPr>
              <a:t>партиялар</a:t>
            </a:r>
          </a:p>
          <a:p>
            <a:pPr marL="457200" indent="-457200">
              <a:lnSpc>
                <a:spcPct val="107000"/>
              </a:lnSpc>
              <a:spcAft>
                <a:spcPts val="800"/>
              </a:spcAft>
              <a:buFont typeface="Wingdings" panose="05000000000000000000" pitchFamily="2" charset="2"/>
              <a:buChar char="q"/>
            </a:pPr>
            <a:r>
              <a:rPr lang="kk-KZ" sz="2800" dirty="0" smtClean="0">
                <a:solidFill>
                  <a:schemeClr val="bg1"/>
                </a:solidFill>
                <a:latin typeface="PT Serif" panose="020A0603040505020204" pitchFamily="18" charset="-52"/>
                <a:ea typeface="Times New Roman" panose="02020603050405020304" pitchFamily="18" charset="0"/>
                <a:cs typeface="Times New Roman" panose="02020603050405020304" pitchFamily="18" charset="0"/>
              </a:rPr>
              <a:t> </a:t>
            </a:r>
            <a:r>
              <a:rPr lang="kk-KZ" sz="2800" dirty="0">
                <a:solidFill>
                  <a:schemeClr val="bg1"/>
                </a:solidFill>
                <a:latin typeface="PT Serif" panose="020A0603040505020204" pitchFamily="18" charset="-52"/>
                <a:ea typeface="Times New Roman" panose="02020603050405020304" pitchFamily="18" charset="0"/>
                <a:cs typeface="Times New Roman" panose="02020603050405020304" pitchFamily="18" charset="0"/>
              </a:rPr>
              <a:t>өзге де қоғамдық </a:t>
            </a:r>
            <a:r>
              <a:rPr lang="kk-KZ" sz="2800" dirty="0" smtClean="0">
                <a:solidFill>
                  <a:schemeClr val="bg1"/>
                </a:solidFill>
                <a:latin typeface="PT Serif" panose="020A0603040505020204" pitchFamily="18" charset="-52"/>
                <a:ea typeface="Times New Roman" panose="02020603050405020304" pitchFamily="18" charset="0"/>
                <a:cs typeface="Times New Roman" panose="02020603050405020304" pitchFamily="18" charset="0"/>
              </a:rPr>
              <a:t>бірлестіктер, </a:t>
            </a:r>
          </a:p>
          <a:p>
            <a:pPr marL="457200" indent="-457200">
              <a:lnSpc>
                <a:spcPct val="107000"/>
              </a:lnSpc>
              <a:spcAft>
                <a:spcPts val="800"/>
              </a:spcAft>
              <a:buFont typeface="Wingdings" panose="05000000000000000000" pitchFamily="2" charset="2"/>
              <a:buChar char="q"/>
            </a:pPr>
            <a:r>
              <a:rPr lang="kk-KZ" sz="2800" dirty="0" smtClean="0">
                <a:solidFill>
                  <a:schemeClr val="bg1"/>
                </a:solidFill>
                <a:latin typeface="PT Serif" panose="020A0603040505020204" pitchFamily="18" charset="-52"/>
                <a:ea typeface="Times New Roman" panose="02020603050405020304" pitchFamily="18" charset="0"/>
                <a:cs typeface="Times New Roman" panose="02020603050405020304" pitchFamily="18" charset="0"/>
              </a:rPr>
              <a:t>коммерциялық </a:t>
            </a:r>
            <a:r>
              <a:rPr lang="kk-KZ" sz="2800" dirty="0">
                <a:solidFill>
                  <a:schemeClr val="bg1"/>
                </a:solidFill>
                <a:latin typeface="PT Serif" panose="020A0603040505020204" pitchFamily="18" charset="-52"/>
                <a:ea typeface="Times New Roman" panose="02020603050405020304" pitchFamily="18" charset="0"/>
                <a:cs typeface="Times New Roman" panose="02020603050405020304" pitchFamily="18" charset="0"/>
              </a:rPr>
              <a:t>емес </a:t>
            </a:r>
            <a:r>
              <a:rPr lang="kk-KZ" sz="2800" dirty="0" smtClean="0">
                <a:solidFill>
                  <a:schemeClr val="bg1"/>
                </a:solidFill>
                <a:latin typeface="PT Serif" panose="020A0603040505020204" pitchFamily="18" charset="-52"/>
                <a:ea typeface="Times New Roman" panose="02020603050405020304" pitchFamily="18" charset="0"/>
                <a:cs typeface="Times New Roman" panose="02020603050405020304" pitchFamily="18" charset="0"/>
              </a:rPr>
              <a:t>ұйымдары өкілдері</a:t>
            </a:r>
          </a:p>
          <a:p>
            <a:pPr marL="457200" indent="-457200">
              <a:lnSpc>
                <a:spcPct val="107000"/>
              </a:lnSpc>
              <a:spcAft>
                <a:spcPts val="800"/>
              </a:spcAft>
              <a:buFont typeface="Wingdings" panose="05000000000000000000" pitchFamily="2" charset="2"/>
              <a:buChar char="q"/>
            </a:pPr>
            <a:r>
              <a:rPr lang="kk-KZ" sz="2800" dirty="0" smtClean="0">
                <a:solidFill>
                  <a:schemeClr val="bg1"/>
                </a:solidFill>
                <a:effectLst/>
                <a:latin typeface="PT Serif" panose="020A0603040505020204" pitchFamily="18" charset="-52"/>
                <a:ea typeface="Calibri" panose="020F0502020204030204" pitchFamily="34" charset="0"/>
                <a:cs typeface="Times New Roman" panose="02020603050405020304" pitchFamily="18" charset="0"/>
              </a:rPr>
              <a:t>Шет мемлекеттер</a:t>
            </a:r>
          </a:p>
          <a:p>
            <a:pPr marL="457200" indent="-457200">
              <a:lnSpc>
                <a:spcPct val="107000"/>
              </a:lnSpc>
              <a:spcAft>
                <a:spcPts val="800"/>
              </a:spcAft>
              <a:buFont typeface="Wingdings" panose="05000000000000000000" pitchFamily="2" charset="2"/>
              <a:buChar char="q"/>
            </a:pPr>
            <a:r>
              <a:rPr lang="kk-KZ" sz="2800" dirty="0" smtClean="0">
                <a:solidFill>
                  <a:schemeClr val="bg1"/>
                </a:solidFill>
                <a:latin typeface="PT Serif" panose="020A0603040505020204" pitchFamily="18" charset="-52"/>
                <a:ea typeface="Calibri" panose="020F0502020204030204" pitchFamily="34" charset="0"/>
                <a:cs typeface="Times New Roman" panose="02020603050405020304" pitchFamily="18" charset="0"/>
              </a:rPr>
              <a:t>Халықаралық ұйымдар</a:t>
            </a:r>
          </a:p>
          <a:p>
            <a:pPr marL="457200" indent="-457200">
              <a:lnSpc>
                <a:spcPct val="107000"/>
              </a:lnSpc>
              <a:spcAft>
                <a:spcPts val="800"/>
              </a:spcAft>
              <a:buFont typeface="Wingdings" panose="05000000000000000000" pitchFamily="2" charset="2"/>
              <a:buChar char="q"/>
            </a:pPr>
            <a:r>
              <a:rPr lang="kk-KZ" sz="2800" dirty="0" smtClean="0">
                <a:solidFill>
                  <a:schemeClr val="bg1"/>
                </a:solidFill>
                <a:effectLst/>
                <a:latin typeface="PT Serif" panose="020A0603040505020204" pitchFamily="18" charset="-52"/>
                <a:ea typeface="Calibri" panose="020F0502020204030204" pitchFamily="34" charset="0"/>
                <a:cs typeface="Times New Roman" panose="02020603050405020304" pitchFamily="18" charset="0"/>
              </a:rPr>
              <a:t>Шетелдік ақпарат құралдарының өкілдері</a:t>
            </a:r>
            <a:endParaRPr lang="ru-RU"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32520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58780" y="429189"/>
            <a:ext cx="9114020" cy="1209947"/>
          </a:xfrm>
          <a:prstGeom prst="rect">
            <a:avLst/>
          </a:prstGeom>
        </p:spPr>
        <p:txBody>
          <a:bodyPr wrap="square">
            <a:spAutoFit/>
          </a:bodyPr>
          <a:lstStyle/>
          <a:p>
            <a:pPr algn="ctr">
              <a:lnSpc>
                <a:spcPct val="107000"/>
              </a:lnSpc>
              <a:spcAft>
                <a:spcPts val="800"/>
              </a:spcAft>
            </a:pPr>
            <a:r>
              <a:rPr lang="kk-KZ" sz="2800" dirty="0">
                <a:latin typeface="PT Serif" panose="020A0603040505020204" pitchFamily="18" charset="-52"/>
                <a:ea typeface="Times New Roman" panose="02020603050405020304" pitchFamily="18" charset="0"/>
                <a:cs typeface="Times New Roman" panose="02020603050405020304" pitchFamily="18" charset="0"/>
              </a:rPr>
              <a:t> </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ctr"/>
            <a:r>
              <a:rPr lang="kk-KZ" sz="3600" b="1" dirty="0" smtClean="0">
                <a:solidFill>
                  <a:srgbClr val="FFFF00"/>
                </a:solidFill>
                <a:ea typeface="Calibri" panose="020F0502020204030204" pitchFamily="34" charset="0"/>
              </a:rPr>
              <a:t>Сайлау қалай  қаржыландырылады?</a:t>
            </a:r>
            <a:endParaRPr lang="ru-RU" sz="3600" dirty="0">
              <a:solidFill>
                <a:srgbClr val="FFFF00"/>
              </a:solidFill>
            </a:endParaRPr>
          </a:p>
        </p:txBody>
      </p:sp>
      <p:sp>
        <p:nvSpPr>
          <p:cNvPr id="3" name="Прямоугольник 2"/>
          <p:cNvSpPr/>
          <p:nvPr/>
        </p:nvSpPr>
        <p:spPr>
          <a:xfrm>
            <a:off x="989351" y="2442448"/>
            <a:ext cx="9983449" cy="3985706"/>
          </a:xfrm>
          <a:prstGeom prst="rect">
            <a:avLst/>
          </a:prstGeom>
        </p:spPr>
        <p:txBody>
          <a:bodyPr wrap="square">
            <a:spAutoFit/>
          </a:bodyPr>
          <a:lstStyle/>
          <a:p>
            <a:pPr marL="457200" indent="-457200">
              <a:lnSpc>
                <a:spcPct val="107000"/>
              </a:lnSpc>
              <a:spcAft>
                <a:spcPts val="800"/>
              </a:spcAft>
              <a:buFont typeface="Wingdings" panose="05000000000000000000" pitchFamily="2" charset="2"/>
              <a:buChar char="q"/>
            </a:pPr>
            <a:r>
              <a:rPr lang="kk-KZ" sz="2800" dirty="0">
                <a:solidFill>
                  <a:schemeClr val="bg1"/>
                </a:solidFill>
                <a:latin typeface="Arial" panose="020B0604020202020204" pitchFamily="34" charset="0"/>
                <a:ea typeface="Calibri" panose="020F0502020204030204" pitchFamily="34" charset="0"/>
                <a:cs typeface="Times New Roman" panose="02020603050405020304" pitchFamily="18" charset="0"/>
              </a:rPr>
              <a:t>Сайлау республикалық және жергілікті бюджет </a:t>
            </a:r>
            <a:r>
              <a:rPr lang="kk-KZ" sz="2800" dirty="0" smtClean="0">
                <a:solidFill>
                  <a:schemeClr val="bg1"/>
                </a:solidFill>
                <a:latin typeface="Arial" panose="020B0604020202020204" pitchFamily="34" charset="0"/>
                <a:ea typeface="Calibri" panose="020F0502020204030204" pitchFamily="34" charset="0"/>
                <a:cs typeface="Times New Roman" panose="02020603050405020304" pitchFamily="18" charset="0"/>
              </a:rPr>
              <a:t>қаражатына</a:t>
            </a:r>
          </a:p>
          <a:p>
            <a:pPr marL="457200" indent="-457200">
              <a:lnSpc>
                <a:spcPct val="107000"/>
              </a:lnSpc>
              <a:spcAft>
                <a:spcPts val="800"/>
              </a:spcAft>
              <a:buFont typeface="Wingdings" panose="05000000000000000000" pitchFamily="2" charset="2"/>
              <a:buChar char="q"/>
            </a:pPr>
            <a:r>
              <a:rPr lang="kk-KZ" sz="2800" dirty="0" smtClean="0">
                <a:solidFill>
                  <a:schemeClr val="bg1"/>
                </a:solidFill>
                <a:latin typeface="Arial" panose="020B0604020202020204" pitchFamily="34" charset="0"/>
                <a:ea typeface="Calibri" panose="020F0502020204030204" pitchFamily="34" charset="0"/>
                <a:cs typeface="Times New Roman" panose="02020603050405020304" pitchFamily="18" charset="0"/>
              </a:rPr>
              <a:t>Үміткерлер мен партиялардың жеке қараажаттарына </a:t>
            </a:r>
            <a:r>
              <a:rPr lang="kk-KZ" sz="2800" dirty="0">
                <a:solidFill>
                  <a:schemeClr val="bg1"/>
                </a:solidFill>
                <a:latin typeface="Arial" panose="020B0604020202020204" pitchFamily="34" charset="0"/>
                <a:ea typeface="Calibri" panose="020F0502020204030204" pitchFamily="34" charset="0"/>
                <a:cs typeface="Times New Roman" panose="02020603050405020304" pitchFamily="18" charset="0"/>
              </a:rPr>
              <a:t>ұйымдастырылады</a:t>
            </a:r>
            <a:endParaRPr lang="ru-RU"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q"/>
            </a:pPr>
            <a:r>
              <a:rPr lang="kk-KZ" sz="2800" dirty="0">
                <a:solidFill>
                  <a:schemeClr val="bg1"/>
                </a:solidFill>
                <a:latin typeface="Arial" panose="020B0604020202020204" pitchFamily="34" charset="0"/>
                <a:ea typeface="Calibri" panose="020F0502020204030204" pitchFamily="34" charset="0"/>
                <a:cs typeface="Times New Roman" panose="02020603050405020304" pitchFamily="18" charset="0"/>
              </a:rPr>
              <a:t>Халықаралық ұйымдар мен халықаралық қоғамдық бiрлестiктер, шетелдiк мемлекеттiк органдар тарапынан Республикадағы сайлауды қаржыландыруға қатысуына тыйым салынады.</a:t>
            </a:r>
            <a:endParaRPr lang="ru-RU"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87107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solidFill>
                  <a:srgbClr val="FFFF00"/>
                </a:solidFill>
              </a:rPr>
              <a:t>Дауыс беру тәртібі</a:t>
            </a:r>
            <a:endParaRPr lang="ru-RU" b="1" dirty="0">
              <a:solidFill>
                <a:srgbClr val="FFFF00"/>
              </a:solidFill>
            </a:endParaRPr>
          </a:p>
        </p:txBody>
      </p:sp>
      <p:sp>
        <p:nvSpPr>
          <p:cNvPr id="4" name="Объект 3"/>
          <p:cNvSpPr>
            <a:spLocks noGrp="1"/>
          </p:cNvSpPr>
          <p:nvPr>
            <p:ph sz="half" idx="2"/>
          </p:nvPr>
        </p:nvSpPr>
        <p:spPr>
          <a:xfrm>
            <a:off x="4425043" y="1825625"/>
            <a:ext cx="6928757" cy="4351338"/>
          </a:xfrm>
        </p:spPr>
        <p:txBody>
          <a:bodyPr>
            <a:normAutofit/>
          </a:bodyPr>
          <a:lstStyle/>
          <a:p>
            <a:pPr>
              <a:buFont typeface="Wingdings" panose="05000000000000000000" pitchFamily="2" charset="2"/>
              <a:buChar char="q"/>
            </a:pPr>
            <a:r>
              <a:rPr lang="kk-KZ" dirty="0">
                <a:solidFill>
                  <a:schemeClr val="bg1"/>
                </a:solidFill>
              </a:rPr>
              <a:t>Сайлау бюллетенiне мемлекеттiк тiлдiң әлiпбилiк тәртiбiмен тегi, аты, әкесiнiң аты </a:t>
            </a:r>
            <a:r>
              <a:rPr lang="kk-KZ" dirty="0" smtClean="0">
                <a:solidFill>
                  <a:schemeClr val="bg1"/>
                </a:solidFill>
              </a:rPr>
              <a:t>көрсетiле </a:t>
            </a:r>
            <a:r>
              <a:rPr lang="kk-KZ" dirty="0">
                <a:solidFill>
                  <a:schemeClr val="bg1"/>
                </a:solidFill>
              </a:rPr>
              <a:t>отырып, барлық тiркелген кандидаттар </a:t>
            </a:r>
            <a:endParaRPr lang="kk-KZ" dirty="0" smtClean="0">
              <a:solidFill>
                <a:schemeClr val="bg1"/>
              </a:solidFill>
            </a:endParaRPr>
          </a:p>
          <a:p>
            <a:pPr>
              <a:buFont typeface="Wingdings" panose="05000000000000000000" pitchFamily="2" charset="2"/>
              <a:buChar char="q"/>
            </a:pPr>
            <a:r>
              <a:rPr lang="kk-KZ" dirty="0" smtClean="0">
                <a:solidFill>
                  <a:schemeClr val="bg1"/>
                </a:solidFill>
              </a:rPr>
              <a:t>"Бәріне </a:t>
            </a:r>
            <a:r>
              <a:rPr lang="kk-KZ" dirty="0">
                <a:solidFill>
                  <a:schemeClr val="bg1"/>
                </a:solidFill>
              </a:rPr>
              <a:t>қарсымын" деген жол енгiзiледi. </a:t>
            </a:r>
            <a:endParaRPr lang="kk-KZ" dirty="0" smtClean="0">
              <a:solidFill>
                <a:schemeClr val="bg1"/>
              </a:solidFill>
            </a:endParaRPr>
          </a:p>
          <a:p>
            <a:pPr>
              <a:buFont typeface="Wingdings" panose="05000000000000000000" pitchFamily="2" charset="2"/>
              <a:buChar char="q"/>
            </a:pPr>
            <a:r>
              <a:rPr lang="kk-KZ" dirty="0" smtClean="0">
                <a:solidFill>
                  <a:schemeClr val="bg1"/>
                </a:solidFill>
              </a:rPr>
              <a:t>Саяси </a:t>
            </a:r>
            <a:r>
              <a:rPr lang="kk-KZ" dirty="0">
                <a:solidFill>
                  <a:schemeClr val="bg1"/>
                </a:solidFill>
              </a:rPr>
              <a:t>партияларға дауыс беруге арналған сайлау бюллетенiне жеребемен айқындалған тәртiппен саяси партиялардың атаулары </a:t>
            </a:r>
            <a:endParaRPr lang="kk-KZ" dirty="0" smtClean="0">
              <a:solidFill>
                <a:schemeClr val="bg1"/>
              </a:solidFill>
            </a:endParaRPr>
          </a:p>
          <a:p>
            <a:pPr>
              <a:buFont typeface="Wingdings" panose="05000000000000000000" pitchFamily="2" charset="2"/>
              <a:buChar char="q"/>
            </a:pPr>
            <a:r>
              <a:rPr lang="kk-KZ" dirty="0" smtClean="0">
                <a:solidFill>
                  <a:schemeClr val="bg1"/>
                </a:solidFill>
              </a:rPr>
              <a:t> </a:t>
            </a:r>
            <a:r>
              <a:rPr lang="kk-KZ" dirty="0">
                <a:solidFill>
                  <a:schemeClr val="bg1"/>
                </a:solidFill>
              </a:rPr>
              <a:t>"Бәріне қарсымын" деген жол енгiзiледi. </a:t>
            </a:r>
            <a:endParaRPr lang="ru-RU" dirty="0">
              <a:solidFill>
                <a:schemeClr val="bg1"/>
              </a:solidFill>
            </a:endParaRPr>
          </a:p>
          <a:p>
            <a:pPr>
              <a:buFont typeface="Wingdings" panose="05000000000000000000" pitchFamily="2" charset="2"/>
              <a:buChar char="q"/>
            </a:pPr>
            <a:endParaRPr lang="ru-RU" dirty="0"/>
          </a:p>
        </p:txBody>
      </p:sp>
      <p:pic>
        <p:nvPicPr>
          <p:cNvPr id="1026" name="Picture 2" descr="Файл:KZ2011PresElectionVotingSheet.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535457" y="1690688"/>
            <a:ext cx="3174515"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76384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1138</TotalTime>
  <Words>1409</Words>
  <Application>Microsoft Office PowerPoint</Application>
  <PresentationFormat>Широкоэкранный</PresentationFormat>
  <Paragraphs>241</Paragraphs>
  <Slides>40</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40</vt:i4>
      </vt:variant>
    </vt:vector>
  </HeadingPairs>
  <TitlesOfParts>
    <vt:vector size="47" baseType="lpstr">
      <vt:lpstr>Arial</vt:lpstr>
      <vt:lpstr>Calibri</vt:lpstr>
      <vt:lpstr>Calibri Light</vt:lpstr>
      <vt:lpstr>PT Serif</vt:lpstr>
      <vt:lpstr>Times New Roman</vt:lpstr>
      <vt:lpstr>Wingdings</vt:lpstr>
      <vt:lpstr>Тема Office</vt:lpstr>
      <vt:lpstr>Сайлау және сайлау жүйесі</vt:lpstr>
      <vt:lpstr>Презентация PowerPoint</vt:lpstr>
      <vt:lpstr> Жоспар:  </vt:lpstr>
      <vt:lpstr>Өкілдік (Өкілеттілік ) – заң шығарушы органдарда әр түрлі топтың атынан әр түрлі мүддені ескеретін сайланбалы адамның қызметі, яғни ол біздің биліктегі өкіліміз.</vt:lpstr>
      <vt:lpstr>Сайлауға байланысты мәселелер:</vt:lpstr>
      <vt:lpstr>Презентация PowerPoint</vt:lpstr>
      <vt:lpstr>Презентация PowerPoint</vt:lpstr>
      <vt:lpstr>Презентация PowerPoint</vt:lpstr>
      <vt:lpstr> Сайлау функциялары  (Эндрю Хейвуд бойынша) </vt:lpstr>
      <vt:lpstr> Сайлау функциялары  (Эндрю Хейвуд бойынша) </vt:lpstr>
      <vt:lpstr> Сайлау функциялары  (Эндрю Хейвуд бойынша) </vt:lpstr>
      <vt:lpstr> Сайлау қызметі </vt:lpstr>
      <vt:lpstr> Сайлау принциптері </vt:lpstr>
      <vt:lpstr>Презентация PowerPoint</vt:lpstr>
      <vt:lpstr>Презентация PowerPoint</vt:lpstr>
      <vt:lpstr> Мажоритарлық жүйе</vt:lpstr>
      <vt:lpstr>Мажоритарлы жүйе</vt:lpstr>
      <vt:lpstr> </vt:lpstr>
      <vt:lpstr>Аралас жүйе – депутаттық мандаттың бір бөлігі мажоритарлық жүйе принципі арқылы жеңіп алады, екінші бөлігі партия тізімі бойынша сайлауға бөлінеді</vt:lpstr>
      <vt:lpstr>Презентация PowerPoint</vt:lpstr>
      <vt:lpstr>Презентация PowerPoint</vt:lpstr>
      <vt:lpstr>Презентация PowerPoint</vt:lpstr>
      <vt:lpstr>Сайлау ценздері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Дауыс беру тәртібі</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Сайлау және сайлау жүйесі</dc:title>
  <dc:creator>Раушан Кайсановна</dc:creator>
  <cp:lastModifiedBy>Раушан Кайсановна</cp:lastModifiedBy>
  <cp:revision>56</cp:revision>
  <dcterms:created xsi:type="dcterms:W3CDTF">2022-10-09T04:25:27Z</dcterms:created>
  <dcterms:modified xsi:type="dcterms:W3CDTF">2023-10-30T08:57:05Z</dcterms:modified>
</cp:coreProperties>
</file>